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740" r:id="rId5"/>
  </p:sldMasterIdLst>
  <p:notesMasterIdLst>
    <p:notesMasterId r:id="rId16"/>
  </p:notesMasterIdLst>
  <p:handoutMasterIdLst>
    <p:handoutMasterId r:id="rId17"/>
  </p:handoutMasterIdLst>
  <p:sldIdLst>
    <p:sldId id="345" r:id="rId6"/>
    <p:sldId id="774" r:id="rId7"/>
    <p:sldId id="334" r:id="rId8"/>
    <p:sldId id="349" r:id="rId9"/>
    <p:sldId id="2147478850" r:id="rId10"/>
    <p:sldId id="2147478851" r:id="rId11"/>
    <p:sldId id="777" r:id="rId12"/>
    <p:sldId id="339" r:id="rId13"/>
    <p:sldId id="780" r:id="rId14"/>
    <p:sldId id="781" r:id="rId15"/>
  </p:sldIdLst>
  <p:sldSz cx="12192000" cy="6858000"/>
  <p:notesSz cx="6858000" cy="9144000"/>
  <p:embeddedFontLst>
    <p:embeddedFont>
      <p:font typeface="Fira Sans" panose="020B0503050000020004" pitchFamily="34" charset="0"/>
      <p:regular r:id="rId18"/>
      <p:bold r:id="rId19"/>
      <p:italic r:id="rId20"/>
      <p:boldItalic r:id="rId21"/>
    </p:embeddedFont>
    <p:embeddedFont>
      <p:font typeface="Fira Sans Light" panose="020B0403050000020004" pitchFamily="34" charset="0"/>
      <p:regular r:id="rId22"/>
      <p:italic r:id="rId23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A9B"/>
    <a:srgbClr val="5FC5BF"/>
    <a:srgbClr val="EA692D"/>
    <a:srgbClr val="F17387"/>
    <a:srgbClr val="FFFFFF"/>
    <a:srgbClr val="FFE56B"/>
    <a:srgbClr val="00463B"/>
    <a:srgbClr val="02B18F"/>
    <a:srgbClr val="AEDBC0"/>
    <a:srgbClr val="00B3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5227A-0E8D-4831-AD98-866DCC20C540}" v="34" dt="2024-05-27T06:56:51.4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06"/>
    <p:restoredTop sz="69726"/>
  </p:normalViewPr>
  <p:slideViewPr>
    <p:cSldViewPr snapToGrid="0">
      <p:cViewPr varScale="1">
        <p:scale>
          <a:sx n="138" d="100"/>
          <a:sy n="138" d="100"/>
        </p:scale>
        <p:origin x="1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FBB424-36F5-4BCF-A8C6-2CEDBDE1DC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D46DB8-309E-48FA-976C-03FB5ADB80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2146E-F9C3-4E9F-82F9-9A3379163F5B}" type="datetimeFigureOut">
              <a:rPr lang="nb-NO" smtClean="0">
                <a:latin typeface="Fira Sans Light" panose="020B0403050000020004" pitchFamily="34" charset="0"/>
              </a:rPr>
              <a:t>09.10.2024</a:t>
            </a:fld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01D8A-F5F1-478D-892B-0FB96F1EBE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>
              <a:latin typeface="Fira Sans Light" panose="020B04030500000200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F5D9C-3076-48D7-8451-2BB1102085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4AFD6-72F5-4083-8125-283096320FB6}" type="slidenum">
              <a:rPr lang="nb-NO" smtClean="0">
                <a:latin typeface="Fira Sans Light" panose="020B0403050000020004" pitchFamily="34" charset="0"/>
              </a:rPr>
              <a:t>‹#›</a:t>
            </a:fld>
            <a:endParaRPr lang="nb-NO"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53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B6D101D0-1AE8-4F48-A7A5-8D8B6D601A0F}" type="datetimeFigureOut">
              <a:rPr lang="nb-NO" smtClean="0"/>
              <a:pPr/>
              <a:t>09.10.2024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ra Sans Light" panose="020B0403050000020004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ra Sans Light" panose="020B0403050000020004" pitchFamily="34" charset="0"/>
              </a:defRPr>
            </a:lvl1pPr>
          </a:lstStyle>
          <a:p>
            <a:fld id="{69AD44B2-4575-4AFB-BF24-C489EB0B051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700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ra Sans Light" panose="020B04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049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Punkt 3: For alt av yrkesbygg tilsvarer dette 575 GWh/år. Til sammenligning er det nok til å forsyn alle husstandene i Bodø kommune i et helt år.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4973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5021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Bli bevisst og samarbeid gjerne</a:t>
            </a:r>
          </a:p>
          <a:p>
            <a:r>
              <a:rPr lang="nb-NO" dirty="0"/>
              <a:t>Man får ofte mer ut av å gå sammen og snakke gjennom funnene man gjør i fellesskap. Tenk gjennom hvordan din bedrift kan få størst mulig utbytte av å delta. </a:t>
            </a:r>
          </a:p>
          <a:p>
            <a:r>
              <a:rPr lang="nb-NO" dirty="0"/>
              <a:t>Lag gjerne også et felles opplegg for de som skal gå.</a:t>
            </a:r>
          </a:p>
          <a:p>
            <a:endParaRPr lang="nb-NO" dirty="0"/>
          </a:p>
          <a:p>
            <a:r>
              <a:rPr lang="nb-NO" b="1" dirty="0"/>
              <a:t>Ha klart rollene og en god strategi når dere går Fang energityven.</a:t>
            </a:r>
          </a:p>
          <a:p>
            <a:r>
              <a:rPr lang="nb-NO" b="0" dirty="0"/>
              <a:t>Gårdeier, leietaker, eiendomssjef og driftssjef blir med på Fang energityven. </a:t>
            </a:r>
            <a:r>
              <a:rPr lang="nb-NO" b="1" u="sng" dirty="0"/>
              <a:t>Men</a:t>
            </a:r>
            <a:r>
              <a:rPr lang="nb-NO" b="0" dirty="0"/>
              <a:t> </a:t>
            </a:r>
            <a:r>
              <a:rPr lang="nb-NO" dirty="0"/>
              <a:t>uansett hvem som går. Så må de ha med drifter av bygget med på nattvandringen.</a:t>
            </a:r>
          </a:p>
          <a:p>
            <a:r>
              <a:rPr lang="nb-NO" dirty="0"/>
              <a:t>Det er drifter av bygget som kjenner bygget og skal følge opp eventuelle energityver etter nattvandringen.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Husk renholdere og vektere som også er i bygget. Gå utenom tiden de er der.</a:t>
            </a:r>
          </a:p>
          <a:p>
            <a:endParaRPr lang="nb-NO" dirty="0"/>
          </a:p>
          <a:p>
            <a:r>
              <a:rPr lang="nb-NO" dirty="0"/>
              <a:t>NB! Går dere på samme bygg. Husk å ikke være for mange per team. Kan fort miste oversikten over funn/ikke funn.</a:t>
            </a:r>
          </a:p>
          <a:p>
            <a:endParaRPr lang="nb-NO" dirty="0"/>
          </a:p>
          <a:p>
            <a:r>
              <a:rPr lang="nb-NO" dirty="0"/>
              <a:t>Det er mulig for flere å bruke Fang energityven skjema på samme bygg. Dere må bare registrere samme bygg med eksakt samme bygg data for de 2-3 teamene som skal gå i hver sin del av bygget.</a:t>
            </a:r>
          </a:p>
          <a:p>
            <a:endParaRPr lang="nb-NO" b="1" dirty="0"/>
          </a:p>
          <a:p>
            <a:r>
              <a:rPr lang="nb-NO" b="1" dirty="0"/>
              <a:t>Husk tillatelse til å gå Fang energityven hos leietaker</a:t>
            </a:r>
          </a:p>
          <a:p>
            <a:r>
              <a:rPr lang="nb-NO" dirty="0"/>
              <a:t>Tillatelse til å gå på nattevandring i lokalene i bygget bør være dokumentert skriftlig fra leietaker(e). </a:t>
            </a:r>
          </a:p>
          <a:p>
            <a:endParaRPr lang="nb-NO" dirty="0"/>
          </a:p>
          <a:p>
            <a:r>
              <a:rPr lang="nb-NO" b="1" dirty="0"/>
              <a:t>Hva er styringsstrategien for bygget ditt? </a:t>
            </a:r>
          </a:p>
          <a:p>
            <a:r>
              <a:rPr lang="nb-NO" dirty="0"/>
              <a:t>Sørg for å ha et bevisst forhold til styringsstrategien som gjelder på bygget når du går Fang Energityven. </a:t>
            </a:r>
          </a:p>
          <a:p>
            <a:r>
              <a:rPr lang="nb-NO" dirty="0"/>
              <a:t>Er bygget i:</a:t>
            </a:r>
          </a:p>
          <a:p>
            <a:r>
              <a:rPr lang="nb-NO" dirty="0"/>
              <a:t>› vinterdrift? (fyring sesongen startet)</a:t>
            </a:r>
          </a:p>
          <a:p>
            <a:r>
              <a:rPr lang="nb-NO" dirty="0"/>
              <a:t>› sommerdrift? (kjøling)</a:t>
            </a:r>
          </a:p>
          <a:p>
            <a:r>
              <a:rPr lang="nb-NO" dirty="0"/>
              <a:t>› mellomsesong (vår og høst)?</a:t>
            </a:r>
          </a:p>
          <a:p>
            <a:endParaRPr lang="nb-NO" dirty="0"/>
          </a:p>
          <a:p>
            <a:r>
              <a:rPr lang="nb-NO" b="1" dirty="0"/>
              <a:t>Hva bør du ha med deg av utstyr på nattevandringen?</a:t>
            </a:r>
          </a:p>
          <a:p>
            <a:r>
              <a:rPr lang="nb-NO" dirty="0"/>
              <a:t>› lommelykt</a:t>
            </a:r>
          </a:p>
          <a:p>
            <a:r>
              <a:rPr lang="nb-NO" dirty="0"/>
              <a:t>› kort og nøkler for tilgang</a:t>
            </a:r>
          </a:p>
          <a:p>
            <a:r>
              <a:rPr lang="nb-NO" dirty="0"/>
              <a:t>› temperaturmåler</a:t>
            </a:r>
          </a:p>
          <a:p>
            <a:r>
              <a:rPr lang="nb-NO" dirty="0"/>
              <a:t>› IR-kamera dersom det er tilgjengelig </a:t>
            </a:r>
          </a:p>
          <a:p>
            <a:r>
              <a:rPr lang="nb-NO" dirty="0"/>
              <a:t>› gardintrapp ved behov</a:t>
            </a:r>
          </a:p>
          <a:p>
            <a:endParaRPr lang="nb-NO" dirty="0"/>
          </a:p>
          <a:p>
            <a:r>
              <a:rPr lang="nb-NO" b="1" dirty="0"/>
              <a:t>Sjekk energioppfølgingssystemet (EOS-systemet)</a:t>
            </a:r>
          </a:p>
          <a:p>
            <a:r>
              <a:rPr lang="nb-NO" dirty="0"/>
              <a:t>Kartlegg grunnlast og hva energibruken går til på natten.</a:t>
            </a:r>
          </a:p>
          <a:p>
            <a:r>
              <a:rPr lang="nb-NO" dirty="0"/>
              <a:t>Har dere kontroll på grunnlasten i bygget? </a:t>
            </a:r>
          </a:p>
          <a:p>
            <a:endParaRPr lang="nb-NO" dirty="0"/>
          </a:p>
          <a:p>
            <a:r>
              <a:rPr lang="nb-NO" b="1" dirty="0"/>
              <a:t>Sjekk SD-anlegget</a:t>
            </a:r>
          </a:p>
          <a:p>
            <a:r>
              <a:rPr lang="nb-NO" dirty="0"/>
              <a:t>Kontroller hvilket anlegg som er i gang og hvilke som skal være i gang i henhold til styringsstrategien. </a:t>
            </a:r>
          </a:p>
          <a:p>
            <a:r>
              <a:rPr lang="nb-NO" dirty="0"/>
              <a:t>Kontrollerer dette opp mot dine observasjoner under nattevandringen.</a:t>
            </a:r>
          </a:p>
          <a:p>
            <a:endParaRPr lang="nb-NO" dirty="0"/>
          </a:p>
          <a:p>
            <a:r>
              <a:rPr lang="nb-NO" b="1" dirty="0"/>
              <a:t>Sjekk ET-kurven</a:t>
            </a:r>
          </a:p>
          <a:p>
            <a:r>
              <a:rPr lang="nb-NO" dirty="0"/>
              <a:t>Kontroller om forbruket er i samsvar med «ET-kurven» for ditt bygg.</a:t>
            </a:r>
          </a:p>
          <a:p>
            <a:endParaRPr lang="nb-NO" dirty="0"/>
          </a:p>
          <a:p>
            <a:r>
              <a:rPr lang="nb-NO" b="1" dirty="0"/>
              <a:t>Kontroller målere</a:t>
            </a:r>
          </a:p>
          <a:p>
            <a:r>
              <a:rPr lang="nb-NO" dirty="0"/>
              <a:t>Noter ned forbruk og klokkeslett før dere går. Det er viktig å vite hva målerne måler. Er det tekniske anlegg, </a:t>
            </a:r>
          </a:p>
          <a:p>
            <a:r>
              <a:rPr lang="nb-NO" dirty="0"/>
              <a:t>fellesarealer eller inne hos leietaker? Noter også ned forbruket og klokkeslett etter turen. </a:t>
            </a:r>
          </a:p>
          <a:p>
            <a:r>
              <a:rPr lang="nb-NO" b="1" dirty="0"/>
              <a:t>Tips:</a:t>
            </a:r>
            <a:r>
              <a:rPr lang="nb-NO" dirty="0"/>
              <a:t> Har dere ikke et EOS-system, kan dere regne ut forbruket og se om det stemmer overens med det som skal være av om kvelden og natten.</a:t>
            </a:r>
          </a:p>
          <a:p>
            <a:endParaRPr lang="nb-NO" dirty="0"/>
          </a:p>
          <a:p>
            <a:r>
              <a:rPr lang="nb-NO" b="1" dirty="0"/>
              <a:t>Sikkerhet - HMS</a:t>
            </a:r>
          </a:p>
          <a:p>
            <a:r>
              <a:rPr lang="nb-NO" dirty="0"/>
              <a:t>Husk alltid å prioritere sikkerhet. Energityver kan være farlige, så sørg for å ha riktig beskyttelsesutstyr og følg instruksjonene nøye før bruk. </a:t>
            </a:r>
          </a:p>
          <a:p>
            <a:r>
              <a:rPr lang="nb-NO" dirty="0"/>
              <a:t>Ikke sett deg selv i unødvendig fare og søk alltid hjelp eller råd fra eksperter når det er nødvendig. </a:t>
            </a:r>
            <a:r>
              <a:rPr lang="nb-NO" b="1" dirty="0"/>
              <a:t>OBS! </a:t>
            </a:r>
            <a:r>
              <a:rPr lang="nb-NO" dirty="0"/>
              <a:t>De som skal inn i tavler med strøm må ha fullført </a:t>
            </a:r>
            <a:r>
              <a:rPr lang="nb-NO" b="1" dirty="0"/>
              <a:t>FSE-kurs.</a:t>
            </a:r>
          </a:p>
          <a:p>
            <a:endParaRPr lang="nb-NO" dirty="0"/>
          </a:p>
          <a:p>
            <a:r>
              <a:rPr lang="nb-NO" b="1" dirty="0"/>
              <a:t>Nå er du klar for å gå på jakt!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17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Belysning - </a:t>
            </a:r>
            <a:r>
              <a:rPr lang="nb-NO" dirty="0"/>
              <a:t>– Dette finner dere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b="1" dirty="0"/>
          </a:p>
          <a:p>
            <a:r>
              <a:rPr lang="nb-NO" dirty="0"/>
              <a:t>› sjekk om belysning både inne og utendørs samt reklame- og infoskjermer står på uten at det har noen funksjon</a:t>
            </a:r>
          </a:p>
          <a:p>
            <a:r>
              <a:rPr lang="nb-NO" dirty="0"/>
              <a:t>› sjekk at lyssensor, tidsstyring og lux-givere er korrekt satt opp. Vurder om slikt utstyr bør oppgraderes eller installeres</a:t>
            </a:r>
          </a:p>
          <a:p>
            <a:r>
              <a:rPr lang="nb-NO" dirty="0"/>
              <a:t>› kontroller defekt belysning </a:t>
            </a:r>
          </a:p>
          <a:p>
            <a:endParaRPr lang="nb-NO" dirty="0"/>
          </a:p>
          <a:p>
            <a:r>
              <a:rPr lang="nb-NO" b="1" dirty="0"/>
              <a:t>Ventilasjon</a:t>
            </a:r>
          </a:p>
          <a:p>
            <a:r>
              <a:rPr lang="nb-NO" dirty="0"/>
              <a:t>› sjekk ventilasjonsaggregat og pumper. Går de unødvendig?</a:t>
            </a:r>
          </a:p>
          <a:p>
            <a:r>
              <a:rPr lang="nb-NO" dirty="0"/>
              <a:t>› sjekk om det finnes spjeld til ventilasjonsaggregat som står åpne</a:t>
            </a:r>
          </a:p>
          <a:p>
            <a:r>
              <a:rPr lang="nb-NO" dirty="0"/>
              <a:t>› sjekk om det finnes ventiler som står åpne, er i feil posisjon eller er stengt av</a:t>
            </a:r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dirty="0"/>
              <a:t>Varme/kjøling</a:t>
            </a:r>
            <a:endParaRPr lang="nb-NO" dirty="0"/>
          </a:p>
          <a:p>
            <a:r>
              <a:rPr lang="nb-NO" dirty="0"/>
              <a:t>› sjekk at sirkulasjonspumpe på varmebatteri har frostsikringsfunksjon og stopper når aggregatet stopper forutsatt at det ikke er frostfare</a:t>
            </a:r>
          </a:p>
          <a:p>
            <a:r>
              <a:rPr lang="nb-NO" dirty="0"/>
              <a:t>› sjekk om det finnes ventiler som lekker slik at det går varme på varmebatterier når aggregat ikke går (her er det fint med IR-kamera, men ikke nødvendig)</a:t>
            </a:r>
          </a:p>
          <a:p>
            <a:r>
              <a:rPr lang="nb-NO" dirty="0"/>
              <a:t>› sjekk om det er forrigling mellom varme og kjøling eller om det kan «jobbe mot hverandre»</a:t>
            </a:r>
          </a:p>
          <a:p>
            <a:r>
              <a:rPr lang="nb-NO" dirty="0"/>
              <a:t>› sjekk om gulvvarme eller andre varmekabler står på unødvendig</a:t>
            </a:r>
          </a:p>
          <a:p>
            <a:r>
              <a:rPr lang="nb-NO" dirty="0"/>
              <a:t>› sjekk om takrenner, nedløpsrør og vannrør har varmekabler som står på unødvendig</a:t>
            </a:r>
          </a:p>
          <a:p>
            <a:r>
              <a:rPr lang="nb-NO" dirty="0"/>
              <a:t>› vurder om gatevarmen og varmekabler har optimal styring</a:t>
            </a:r>
          </a:p>
          <a:p>
            <a:r>
              <a:rPr lang="nb-NO" dirty="0"/>
              <a:t>› sjekk at </a:t>
            </a:r>
            <a:r>
              <a:rPr lang="nb-NO" dirty="0" err="1"/>
              <a:t>varmluftsgardiner</a:t>
            </a:r>
            <a:r>
              <a:rPr lang="nb-NO" dirty="0"/>
              <a:t> er skrudd av når bygget er stengt eller port ikke benyttes</a:t>
            </a:r>
          </a:p>
          <a:p>
            <a:endParaRPr lang="nb-NO" dirty="0"/>
          </a:p>
          <a:p>
            <a:r>
              <a:rPr lang="nb-NO" b="1" dirty="0"/>
              <a:t>VVS</a:t>
            </a:r>
          </a:p>
          <a:p>
            <a:r>
              <a:rPr lang="nb-NO" dirty="0"/>
              <a:t>› sjekk om det finnes pumper, for eksempel grunnvannspumpe, sirkulasjonspumper som går unødvendig </a:t>
            </a:r>
          </a:p>
          <a:p>
            <a:r>
              <a:rPr lang="nb-NO" dirty="0"/>
              <a:t>› kontroller VVC-pumper og om det er mulig å stoppe de deler av døgnet </a:t>
            </a:r>
          </a:p>
          <a:p>
            <a:r>
              <a:rPr lang="nb-NO" dirty="0"/>
              <a:t>› vurder om pumpene har optimal styring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70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Belysning</a:t>
            </a:r>
          </a:p>
          <a:p>
            <a:r>
              <a:rPr lang="nb-NO" dirty="0"/>
              <a:t>Angi i sjekklisten når belysning står på hos leietaker (grunnbelysning, effektbelysning, skiltbelysning og butikkbelysning).</a:t>
            </a:r>
          </a:p>
          <a:p>
            <a:endParaRPr lang="nb-NO" dirty="0"/>
          </a:p>
          <a:p>
            <a:r>
              <a:rPr lang="nb-NO" b="1" dirty="0"/>
              <a:t>Utstyr</a:t>
            </a:r>
          </a:p>
          <a:p>
            <a:r>
              <a:rPr lang="nb-NO" dirty="0"/>
              <a:t>› sjekk om skriver, kopimaskin, makuleringsmaskin eller annet utstyr står på unødvendig</a:t>
            </a:r>
          </a:p>
          <a:p>
            <a:r>
              <a:rPr lang="nb-NO" dirty="0"/>
              <a:t>› sjekk om datamaskiner og skjermer står på uten at det er behov for det</a:t>
            </a:r>
          </a:p>
          <a:p>
            <a:r>
              <a:rPr lang="nb-NO" dirty="0"/>
              <a:t>› sjekk om annet elektronisk utstyr står på, for eksempel TV, musikkanlegg eller lignende</a:t>
            </a:r>
          </a:p>
          <a:p>
            <a:r>
              <a:rPr lang="nb-NO" dirty="0"/>
              <a:t>› sjekk installasjoner og utstyr i standby. Purewater, Hev/</a:t>
            </a:r>
            <a:r>
              <a:rPr lang="nb-NO" dirty="0" err="1"/>
              <a:t>senkbord</a:t>
            </a:r>
            <a:r>
              <a:rPr lang="nb-NO" dirty="0"/>
              <a:t>, kaffemaskin, ladekabler osv.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D44B2-4575-4AFB-BF24-C489EB0B051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ira Sans Light" panose="020B04030500000200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ira Sans Light" panose="020B04030500000200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0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/>
              <a:t>Skriv inn funnene direkte</a:t>
            </a:r>
          </a:p>
          <a:p>
            <a:r>
              <a:rPr lang="nb-NO" dirty="0"/>
              <a:t>Ta med mobiltelefon, bærbar datamaskin eller nettbrett når du går. På den måten kan du skrive inn funnene direkte i registreringsskjemaet. </a:t>
            </a:r>
          </a:p>
          <a:p>
            <a:endParaRPr lang="nb-NO" b="1" dirty="0"/>
          </a:p>
          <a:p>
            <a:r>
              <a:rPr lang="nb-NO" b="1" dirty="0"/>
              <a:t>Finn tiltak og hvem som er ansvarlig for gjennomføringen av de</a:t>
            </a:r>
          </a:p>
          <a:p>
            <a:r>
              <a:rPr lang="nb-NO" dirty="0"/>
              <a:t>Skriv inn tiltak for å stoppe energityvene, hvem som er ansvarlig for å gjennomføre tiltakene og frist for utførelse.</a:t>
            </a:r>
          </a:p>
          <a:p>
            <a:endParaRPr lang="nb-NO" b="1" dirty="0"/>
          </a:p>
          <a:p>
            <a:r>
              <a:rPr lang="nb-NO" b="1" dirty="0"/>
              <a:t>Hvor mye spares?</a:t>
            </a:r>
          </a:p>
          <a:p>
            <a:r>
              <a:rPr lang="nb-NO" dirty="0"/>
              <a:t>Angi antatt besparelse i watt (ikke kW) og antall timer pr. døgn. Underveis vil du se antall energityver og antall kWh du har funnet.</a:t>
            </a:r>
          </a:p>
          <a:p>
            <a:endParaRPr lang="nb-NO" dirty="0"/>
          </a:p>
          <a:p>
            <a:r>
              <a:rPr lang="nb-NO" b="1" dirty="0"/>
              <a:t>Dersom du ikke rekker å bli ferdig med skjema </a:t>
            </a:r>
            <a:r>
              <a:rPr lang="nb-NO" dirty="0"/>
              <a:t>kan du lagre det og fortsette senere. </a:t>
            </a:r>
          </a:p>
          <a:p>
            <a:r>
              <a:rPr lang="nb-NO" b="1" dirty="0"/>
              <a:t>OBS! </a:t>
            </a:r>
            <a:r>
              <a:rPr lang="nb-NO" dirty="0"/>
              <a:t>Husk å registrer din e-post i registreringsskjemaet for å returnere til skjemaet senere. </a:t>
            </a:r>
          </a:p>
          <a:p>
            <a:endParaRPr lang="nb-NO" dirty="0"/>
          </a:p>
          <a:p>
            <a:r>
              <a:rPr lang="nb-NO" b="1" dirty="0"/>
              <a:t>Se sammenhengen</a:t>
            </a:r>
          </a:p>
          <a:p>
            <a:r>
              <a:rPr lang="nb-NO" dirty="0"/>
              <a:t>For større tiltak, må resultatene fra Fang energityven ses i sammenheng med byggets enøk-analyse og øvrige vedlikeholdsplaner.</a:t>
            </a:r>
          </a:p>
          <a:p>
            <a:endParaRPr lang="nb-NO" dirty="0"/>
          </a:p>
          <a:p>
            <a:r>
              <a:rPr lang="nb-NO" b="1" dirty="0"/>
              <a:t>Andre avvik</a:t>
            </a:r>
          </a:p>
          <a:p>
            <a:r>
              <a:rPr lang="nb-NO" dirty="0"/>
              <a:t>Finner du andre avvik mens du går Fang energityven som for eksempel vannlekkasje, renovasjonsforbedringer, hærverk ol. registreres disse i FDV-systemet for videre oppfølgning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D44B2-4575-4AFB-BF24-C489EB0B0510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1222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hyperlink" Target="https://byggalliansen.us15.list-manage.com/subscribe?u=9c610fe46b9d689c8fb71de62&amp;id=d3db7b8fc4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hyperlink" Target="https://byggalliansen.us15.list-manage.com/subscribe?u=9c610fe46b9d689c8fb71de62&amp;id=d3db7b8fc4" TargetMode="External"/><Relationship Id="rId4" Type="http://schemas.openxmlformats.org/officeDocument/2006/relationships/image" Target="../media/image18.sv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image" Target="../media/image29.sv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6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svg"/><Relationship Id="rId3" Type="http://schemas.openxmlformats.org/officeDocument/2006/relationships/image" Target="../media/image36.svg"/><Relationship Id="rId7" Type="http://schemas.openxmlformats.org/officeDocument/2006/relationships/image" Target="../media/image18.svg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43.svg"/><Relationship Id="rId3" Type="http://schemas.openxmlformats.org/officeDocument/2006/relationships/image" Target="../media/image35.png"/><Relationship Id="rId7" Type="http://schemas.openxmlformats.org/officeDocument/2006/relationships/image" Target="../media/image17.png"/><Relationship Id="rId12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11" Type="http://schemas.openxmlformats.org/officeDocument/2006/relationships/hyperlink" Target="https://byggalliansen.us15.list-manage.com/subscribe?u=9c610fe46b9d689c8fb71de62&amp;id=d3db7b8fc4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0.svg"/><Relationship Id="rId4" Type="http://schemas.openxmlformats.org/officeDocument/2006/relationships/image" Target="../media/image36.svg"/><Relationship Id="rId9" Type="http://schemas.openxmlformats.org/officeDocument/2006/relationships/image" Target="../media/image39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 flipH="1">
            <a:off x="1646439" y="3382041"/>
            <a:ext cx="1663355" cy="347771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33131" y="5314873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2546" y="4314358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23881" y="6326349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74017" y="5331111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accent1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237790" y="5585321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37790" y="5877773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40174" y="5229192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7794"/>
            <a:ext cx="10515600" cy="10691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2" name="Rektangel 7">
            <a:extLst>
              <a:ext uri="{FF2B5EF4-FFF2-40B4-BE49-F238E27FC236}">
                <a16:creationId xmlns:a16="http://schemas.microsoft.com/office/drawing/2014/main" id="{40395FB8-BFB1-A09A-15B9-EA144D7BAE8B}"/>
              </a:ext>
            </a:extLst>
          </p:cNvPr>
          <p:cNvSpPr/>
          <p:nvPr userDrawn="1"/>
        </p:nvSpPr>
        <p:spPr>
          <a:xfrm>
            <a:off x="-1" y="1391186"/>
            <a:ext cx="929811" cy="4754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44D0E4A-EF6D-5DD0-4887-819EB454EB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9437240-1317-4D5C-4B5F-840E289E3D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86030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3391779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8" y="2163621"/>
            <a:ext cx="7718457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F9831BA-C91A-1B23-1DBD-58B9C8FA68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FBC4B25-276E-DE58-AB8A-CB8A5FE8B3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1552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D712FF-9545-1CE1-8D54-A376331C6A8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175" y="284633"/>
            <a:ext cx="3459162" cy="6573367"/>
          </a:xfrm>
          <a:custGeom>
            <a:avLst/>
            <a:gdLst>
              <a:gd name="connsiteX0" fmla="*/ 3459162 w 3459162"/>
              <a:gd name="connsiteY0" fmla="*/ 0 h 6573367"/>
              <a:gd name="connsiteX1" fmla="*/ 3459162 w 3459162"/>
              <a:gd name="connsiteY1" fmla="*/ 6573367 h 6573367"/>
              <a:gd name="connsiteX2" fmla="*/ 2 w 3459162"/>
              <a:gd name="connsiteY2" fmla="*/ 6573367 h 6573367"/>
              <a:gd name="connsiteX3" fmla="*/ 2 w 3459162"/>
              <a:gd name="connsiteY3" fmla="*/ 1035759 h 6573367"/>
              <a:gd name="connsiteX4" fmla="*/ 0 w 3459162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2" h="6573367">
                <a:moveTo>
                  <a:pt x="3459162" y="0"/>
                </a:moveTo>
                <a:lnTo>
                  <a:pt x="3459162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71E99D-F962-624B-702B-2B27EBCC7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6412" y="4941888"/>
            <a:ext cx="6384925" cy="1916112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6737991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CD4FF4-C52A-A021-F5B8-B8C0E5AA0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2175" y="477781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76C4D0-A260-6AC8-21D4-3E52A9D4F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0EFD298-C732-28BA-FFA2-62116DA45F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30642" y="1136176"/>
            <a:ext cx="5050107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A998991-8527-82EF-A830-E42E19FB53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560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EBFDB6-49A9-07D5-2B6E-BDC283B466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2675" y="-166688"/>
            <a:ext cx="4759325" cy="7024688"/>
          </a:xfrm>
          <a:custGeom>
            <a:avLst/>
            <a:gdLst>
              <a:gd name="connsiteX0" fmla="*/ 2348670 w 4759325"/>
              <a:gd name="connsiteY0" fmla="*/ 0 h 7024688"/>
              <a:gd name="connsiteX1" fmla="*/ 2348954 w 4759325"/>
              <a:gd name="connsiteY1" fmla="*/ 0 h 7024688"/>
              <a:gd name="connsiteX2" fmla="*/ 4759325 w 4759325"/>
              <a:gd name="connsiteY2" fmla="*/ 996652 h 7024688"/>
              <a:gd name="connsiteX3" fmla="*/ 4431847 w 4759325"/>
              <a:gd name="connsiteY3" fmla="*/ 996652 h 7024688"/>
              <a:gd name="connsiteX4" fmla="*/ 4431847 w 4759325"/>
              <a:gd name="connsiteY4" fmla="*/ 997373 h 7024688"/>
              <a:gd name="connsiteX5" fmla="*/ 4739869 w 4759325"/>
              <a:gd name="connsiteY5" fmla="*/ 997373 h 7024688"/>
              <a:gd name="connsiteX6" fmla="*/ 4739869 w 4759325"/>
              <a:gd name="connsiteY6" fmla="*/ 998027 h 7024688"/>
              <a:gd name="connsiteX7" fmla="*/ 4759325 w 4759325"/>
              <a:gd name="connsiteY7" fmla="*/ 998027 h 7024688"/>
              <a:gd name="connsiteX8" fmla="*/ 4759325 w 4759325"/>
              <a:gd name="connsiteY8" fmla="*/ 7024688 h 7024688"/>
              <a:gd name="connsiteX9" fmla="*/ 0 w 4759325"/>
              <a:gd name="connsiteY9" fmla="*/ 7024688 h 7024688"/>
              <a:gd name="connsiteX10" fmla="*/ 0 w 4759325"/>
              <a:gd name="connsiteY10" fmla="*/ 893768 h 7024688"/>
              <a:gd name="connsiteX11" fmla="*/ 933 w 4759325"/>
              <a:gd name="connsiteY11" fmla="*/ 893768 h 7024688"/>
              <a:gd name="connsiteX12" fmla="*/ 0 w 4759325"/>
              <a:gd name="connsiteY12" fmla="*/ 859768 h 7024688"/>
              <a:gd name="connsiteX13" fmla="*/ 0 w 4759325"/>
              <a:gd name="connsiteY13" fmla="*/ 855938 h 70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325" h="7024688">
                <a:moveTo>
                  <a:pt x="2348670" y="0"/>
                </a:moveTo>
                <a:lnTo>
                  <a:pt x="2348954" y="0"/>
                </a:lnTo>
                <a:lnTo>
                  <a:pt x="4759325" y="996652"/>
                </a:lnTo>
                <a:lnTo>
                  <a:pt x="4431847" y="996652"/>
                </a:lnTo>
                <a:lnTo>
                  <a:pt x="4431847" y="997373"/>
                </a:lnTo>
                <a:lnTo>
                  <a:pt x="4739869" y="997373"/>
                </a:lnTo>
                <a:lnTo>
                  <a:pt x="4739869" y="998027"/>
                </a:lnTo>
                <a:lnTo>
                  <a:pt x="4759325" y="998027"/>
                </a:lnTo>
                <a:lnTo>
                  <a:pt x="4759325" y="7024688"/>
                </a:lnTo>
                <a:lnTo>
                  <a:pt x="0" y="7024688"/>
                </a:lnTo>
                <a:lnTo>
                  <a:pt x="0" y="893768"/>
                </a:lnTo>
                <a:lnTo>
                  <a:pt x="933" y="893768"/>
                </a:lnTo>
                <a:lnTo>
                  <a:pt x="0" y="859768"/>
                </a:lnTo>
                <a:lnTo>
                  <a:pt x="0" y="85593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6346482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D2682F5-965C-4B9D-7648-EF6FCA39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DB9588-1561-F44B-84CC-4F03262F1F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39132" y="2192357"/>
            <a:ext cx="2905893" cy="46640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EFBB788-48B0-02B9-5F50-8B0D8C470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39132" y="1136176"/>
            <a:ext cx="5441618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E466933-3603-8C28-CB72-D9B6A2E38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33578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D62213A8-117F-8E07-784D-1A745CBEF3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65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skumring_turk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D104B30-AC17-B14E-EDD3-A3261D6A31B6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00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En tekstboks_skumring_turki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D104B30-AC17-B14E-EDD3-A3261D6A31B6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3971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3B750D9-36D3-E4CF-811B-373368B6A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FC3612F-CDCD-C32A-12EF-DF4EA40A5B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19D62DE3-0735-959D-B385-CE7D63CD69F8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D39B18C5-4DB3-97D5-05C0-D865D967E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372625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B3E7D93-4CC5-81BF-9F8B-47D96F8B0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731497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32F83-0469-6C23-24A2-1DB7808E68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6954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kst og bilde vens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2B3E7D93-4CC5-81BF-9F8B-47D96F8B0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5731497" cy="6858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C1D8BCB0-C923-A5DA-2175-840AF8DFBC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034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A901EC7-A9B2-6976-993A-B43B58FE1A2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64942" y="0"/>
            <a:ext cx="582705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32A808C-C8F8-7494-19FF-7FAA234A32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Rektangel 7">
            <a:extLst>
              <a:ext uri="{FF2B5EF4-FFF2-40B4-BE49-F238E27FC236}">
                <a16:creationId xmlns:a16="http://schemas.microsoft.com/office/drawing/2014/main" id="{91606209-C19A-DE81-2035-6B31BEB1CFC9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F019C-C9B3-3941-4AE3-AA2BB0E7F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4DC9B6A-EC97-AB03-19F1-F31924DB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9102332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6B899-C5D1-4264-8765-76A76E2918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7EF6102-81B5-DC78-04F1-77EE09466D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3546" y="7007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32A808C-C8F8-7494-19FF-7FAA234A32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1" name="Rektangel 7">
            <a:extLst>
              <a:ext uri="{FF2B5EF4-FFF2-40B4-BE49-F238E27FC236}">
                <a16:creationId xmlns:a16="http://schemas.microsoft.com/office/drawing/2014/main" id="{91606209-C19A-DE81-2035-6B31BEB1CFC9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4DF019C-C9B3-3941-4AE3-AA2BB0E7F5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74DC9B6A-EC97-AB03-19F1-F31924DBAF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</p:spTree>
    <p:extLst>
      <p:ext uri="{BB962C8B-B14F-4D97-AF65-F5344CB8AC3E}">
        <p14:creationId xmlns:p14="http://schemas.microsoft.com/office/powerpoint/2010/main" val="6610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Forside_skumr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D555F40-A451-83A5-6494-40CB191EA1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29192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8" name="Free-form: Shape 7">
            <a:extLst>
              <a:ext uri="{FF2B5EF4-FFF2-40B4-BE49-F238E27FC236}">
                <a16:creationId xmlns:a16="http://schemas.microsoft.com/office/drawing/2014/main" id="{2A65616F-6EF8-817F-DFD2-EAC1082DB4AE}"/>
              </a:ext>
            </a:extLst>
          </p:cNvPr>
          <p:cNvSpPr/>
          <p:nvPr userDrawn="1"/>
        </p:nvSpPr>
        <p:spPr>
          <a:xfrm flipH="1">
            <a:off x="1646439" y="3382041"/>
            <a:ext cx="1663355" cy="347771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4CB93FA-B885-7064-03D8-9C79F79A06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Rektangel 7">
            <a:extLst>
              <a:ext uri="{FF2B5EF4-FFF2-40B4-BE49-F238E27FC236}">
                <a16:creationId xmlns:a16="http://schemas.microsoft.com/office/drawing/2014/main" id="{0ED03052-4AC2-2ACC-9C22-919D6A247434}"/>
              </a:ext>
            </a:extLst>
          </p:cNvPr>
          <p:cNvSpPr/>
          <p:nvPr userDrawn="1"/>
        </p:nvSpPr>
        <p:spPr>
          <a:xfrm>
            <a:off x="-1" y="1391186"/>
            <a:ext cx="929811" cy="4754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8FF3995E-AFAA-2AD7-0B11-B98E7E6C5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7794"/>
            <a:ext cx="10515600" cy="1069121"/>
          </a:xfrm>
        </p:spPr>
        <p:txBody>
          <a:bodyPr>
            <a:noAutofit/>
          </a:bodyPr>
          <a:lstStyle>
            <a:lvl1pPr>
              <a:defRPr sz="4800">
                <a:solidFill>
                  <a:schemeClr val="tx2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F07E30DA-4149-0373-0CCB-8A97B0A5616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86030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</p:spTree>
    <p:extLst>
      <p:ext uri="{BB962C8B-B14F-4D97-AF65-F5344CB8AC3E}">
        <p14:creationId xmlns:p14="http://schemas.microsoft.com/office/powerpoint/2010/main" val="3169939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94089"/>
            <a:ext cx="5220228" cy="132556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49D79D-9A00-4784-A3B8-CF0103E7B6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9122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52566"/>
          </a:xfrm>
          <a:custGeom>
            <a:avLst/>
            <a:gdLst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129410 w 1129410"/>
              <a:gd name="connsiteY2" fmla="*/ 252566 h 252566"/>
              <a:gd name="connsiteX3" fmla="*/ 0 w 1129410"/>
              <a:gd name="connsiteY3" fmla="*/ 252566 h 252566"/>
              <a:gd name="connsiteX4" fmla="*/ 0 w 1129410"/>
              <a:gd name="connsiteY4" fmla="*/ 0 h 252566"/>
              <a:gd name="connsiteX0" fmla="*/ 0 w 1129410"/>
              <a:gd name="connsiteY0" fmla="*/ 0 h 254682"/>
              <a:gd name="connsiteX1" fmla="*/ 1129410 w 1129410"/>
              <a:gd name="connsiteY1" fmla="*/ 0 h 254682"/>
              <a:gd name="connsiteX2" fmla="*/ 1017226 w 1129410"/>
              <a:gd name="connsiteY2" fmla="*/ 254682 h 254682"/>
              <a:gd name="connsiteX3" fmla="*/ 0 w 1129410"/>
              <a:gd name="connsiteY3" fmla="*/ 252566 h 254682"/>
              <a:gd name="connsiteX4" fmla="*/ 0 w 1129410"/>
              <a:gd name="connsiteY4" fmla="*/ 0 h 254682"/>
              <a:gd name="connsiteX0" fmla="*/ 0 w 1129410"/>
              <a:gd name="connsiteY0" fmla="*/ 0 h 252566"/>
              <a:gd name="connsiteX1" fmla="*/ 1129410 w 1129410"/>
              <a:gd name="connsiteY1" fmla="*/ 0 h 252566"/>
              <a:gd name="connsiteX2" fmla="*/ 1027810 w 1129410"/>
              <a:gd name="connsiteY2" fmla="*/ 252565 h 252566"/>
              <a:gd name="connsiteX3" fmla="*/ 0 w 1129410"/>
              <a:gd name="connsiteY3" fmla="*/ 252566 h 252566"/>
              <a:gd name="connsiteX4" fmla="*/ 0 w 1129410"/>
              <a:gd name="connsiteY4" fmla="*/ 0 h 252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9410" h="252566">
                <a:moveTo>
                  <a:pt x="0" y="0"/>
                </a:moveTo>
                <a:lnTo>
                  <a:pt x="1129410" y="0"/>
                </a:lnTo>
                <a:lnTo>
                  <a:pt x="1027810" y="252565"/>
                </a:lnTo>
                <a:lnTo>
                  <a:pt x="0" y="25256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F57346-9C64-186C-E067-67E2E9A8D4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53297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220229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D632F83-0469-6C23-24A2-1DB7808E68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234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985622"/>
            <a:ext cx="4988859" cy="821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A4E307-86D5-4793-92DF-F8069B15D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20298" y="0"/>
            <a:ext cx="6171702" cy="6858000"/>
          </a:xfrm>
          <a:custGeom>
            <a:avLst/>
            <a:gdLst>
              <a:gd name="connsiteX0" fmla="*/ 0 w 6019800"/>
              <a:gd name="connsiteY0" fmla="*/ 0 h 6858000"/>
              <a:gd name="connsiteX1" fmla="*/ 2529841 w 6019800"/>
              <a:gd name="connsiteY1" fmla="*/ 0 h 6858000"/>
              <a:gd name="connsiteX2" fmla="*/ 6019800 w 6019800"/>
              <a:gd name="connsiteY2" fmla="*/ 1804566 h 6858000"/>
              <a:gd name="connsiteX3" fmla="*/ 6019800 w 6019800"/>
              <a:gd name="connsiteY3" fmla="*/ 6858000 h 6858000"/>
              <a:gd name="connsiteX4" fmla="*/ 0 w 6019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2529841" y="0"/>
                </a:lnTo>
                <a:lnTo>
                  <a:pt x="6019800" y="1804566"/>
                </a:lnTo>
                <a:lnTo>
                  <a:pt x="6019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A363D-26A6-3360-0181-8224BDA90A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1945532"/>
            <a:ext cx="4988860" cy="408112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90649A4-0344-B093-37E7-36BA966B26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Rektangel 7">
            <a:extLst>
              <a:ext uri="{FF2B5EF4-FFF2-40B4-BE49-F238E27FC236}">
                <a16:creationId xmlns:a16="http://schemas.microsoft.com/office/drawing/2014/main" id="{39069AA0-E33E-19B2-746F-41FD8BF3C4B3}"/>
              </a:ext>
            </a:extLst>
          </p:cNvPr>
          <p:cNvSpPr/>
          <p:nvPr userDrawn="1"/>
        </p:nvSpPr>
        <p:spPr>
          <a:xfrm>
            <a:off x="527" y="1093468"/>
            <a:ext cx="644434" cy="246888"/>
          </a:xfrm>
          <a:custGeom>
            <a:avLst/>
            <a:gdLst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644434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496388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  <a:gd name="connsiteX0" fmla="*/ 0 w 644434"/>
              <a:gd name="connsiteY0" fmla="*/ 0 h 246888"/>
              <a:gd name="connsiteX1" fmla="*/ 644434 w 644434"/>
              <a:gd name="connsiteY1" fmla="*/ 0 h 246888"/>
              <a:gd name="connsiteX2" fmla="*/ 539931 w 644434"/>
              <a:gd name="connsiteY2" fmla="*/ 246888 h 246888"/>
              <a:gd name="connsiteX3" fmla="*/ 0 w 644434"/>
              <a:gd name="connsiteY3" fmla="*/ 246888 h 246888"/>
              <a:gd name="connsiteX4" fmla="*/ 0 w 644434"/>
              <a:gd name="connsiteY4" fmla="*/ 0 h 24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246888">
                <a:moveTo>
                  <a:pt x="0" y="0"/>
                </a:moveTo>
                <a:lnTo>
                  <a:pt x="644434" y="0"/>
                </a:lnTo>
                <a:lnTo>
                  <a:pt x="539931" y="246888"/>
                </a:lnTo>
                <a:lnTo>
                  <a:pt x="0" y="24688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D6DAC-16B9-34F8-50F8-1304ED3B9D25}"/>
              </a:ext>
            </a:extLst>
          </p:cNvPr>
          <p:cNvSpPr/>
          <p:nvPr userDrawn="1"/>
        </p:nvSpPr>
        <p:spPr>
          <a:xfrm>
            <a:off x="6350000" y="5547360"/>
            <a:ext cx="1092200" cy="1310640"/>
          </a:xfrm>
          <a:custGeom>
            <a:avLst/>
            <a:gdLst>
              <a:gd name="connsiteX0" fmla="*/ 0 w 1092200"/>
              <a:gd name="connsiteY0" fmla="*/ 0 h 1310640"/>
              <a:gd name="connsiteX1" fmla="*/ 1092200 w 1092200"/>
              <a:gd name="connsiteY1" fmla="*/ 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92200 w 1092200"/>
              <a:gd name="connsiteY1" fmla="*/ 51308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82040 w 1092200"/>
              <a:gd name="connsiteY1" fmla="*/ 38100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  <a:gd name="connsiteX0" fmla="*/ 0 w 1092200"/>
              <a:gd name="connsiteY0" fmla="*/ 0 h 1310640"/>
              <a:gd name="connsiteX1" fmla="*/ 1092200 w 1092200"/>
              <a:gd name="connsiteY1" fmla="*/ 375920 h 1310640"/>
              <a:gd name="connsiteX2" fmla="*/ 1092200 w 1092200"/>
              <a:gd name="connsiteY2" fmla="*/ 1310640 h 1310640"/>
              <a:gd name="connsiteX3" fmla="*/ 0 w 1092200"/>
              <a:gd name="connsiteY3" fmla="*/ 1310640 h 1310640"/>
              <a:gd name="connsiteX4" fmla="*/ 0 w 1092200"/>
              <a:gd name="connsiteY4" fmla="*/ 0 h 1310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2200" h="1310640">
                <a:moveTo>
                  <a:pt x="0" y="0"/>
                </a:moveTo>
                <a:lnTo>
                  <a:pt x="1092200" y="375920"/>
                </a:lnTo>
                <a:lnTo>
                  <a:pt x="1092200" y="1310640"/>
                </a:lnTo>
                <a:lnTo>
                  <a:pt x="0" y="13106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09DF7A-801D-4290-B584-506A9F582E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49998" y="6026660"/>
            <a:ext cx="1092201" cy="83134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30000"/>
              </a:lnSpc>
              <a:spcBef>
                <a:spcPts val="0"/>
              </a:spcBef>
              <a:buNone/>
              <a:defRPr sz="9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3296800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 tekstboks_skumring_turki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0CE67C7-3881-8BEB-A7C1-279145DC9A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89346" y="894168"/>
            <a:ext cx="2555528" cy="5338762"/>
          </a:xfrm>
          <a:custGeom>
            <a:avLst/>
            <a:gdLst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54288 w 2554288"/>
              <a:gd name="connsiteY2" fmla="*/ 1277144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36533 w 2554288"/>
              <a:gd name="connsiteY2" fmla="*/ 1143979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0 w 2554288"/>
              <a:gd name="connsiteY0" fmla="*/ 0 h 5338762"/>
              <a:gd name="connsiteX1" fmla="*/ 1277144 w 2554288"/>
              <a:gd name="connsiteY1" fmla="*/ 0 h 5338762"/>
              <a:gd name="connsiteX2" fmla="*/ 2545410 w 2554288"/>
              <a:gd name="connsiteY2" fmla="*/ 1126224 h 5338762"/>
              <a:gd name="connsiteX3" fmla="*/ 2554288 w 2554288"/>
              <a:gd name="connsiteY3" fmla="*/ 5338762 h 5338762"/>
              <a:gd name="connsiteX4" fmla="*/ 0 w 2554288"/>
              <a:gd name="connsiteY4" fmla="*/ 5338762 h 5338762"/>
              <a:gd name="connsiteX5" fmla="*/ 0 w 2554288"/>
              <a:gd name="connsiteY5" fmla="*/ 0 h 5338762"/>
              <a:gd name="connsiteX0" fmla="*/ 1240 w 2555528"/>
              <a:gd name="connsiteY0" fmla="*/ 0 h 5338762"/>
              <a:gd name="connsiteX1" fmla="*/ 0 w 2555528"/>
              <a:gd name="connsiteY1" fmla="*/ 8877 h 5338762"/>
              <a:gd name="connsiteX2" fmla="*/ 2546650 w 2555528"/>
              <a:gd name="connsiteY2" fmla="*/ 1126224 h 5338762"/>
              <a:gd name="connsiteX3" fmla="*/ 2555528 w 2555528"/>
              <a:gd name="connsiteY3" fmla="*/ 5338762 h 5338762"/>
              <a:gd name="connsiteX4" fmla="*/ 1240 w 2555528"/>
              <a:gd name="connsiteY4" fmla="*/ 5338762 h 5338762"/>
              <a:gd name="connsiteX5" fmla="*/ 1240 w 2555528"/>
              <a:gd name="connsiteY5" fmla="*/ 0 h 533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55528" h="5338762">
                <a:moveTo>
                  <a:pt x="1240" y="0"/>
                </a:moveTo>
                <a:lnTo>
                  <a:pt x="0" y="8877"/>
                </a:lnTo>
                <a:lnTo>
                  <a:pt x="2546650" y="1126224"/>
                </a:lnTo>
                <a:cubicBezTo>
                  <a:pt x="2552568" y="2524485"/>
                  <a:pt x="2549610" y="3940501"/>
                  <a:pt x="2555528" y="5338762"/>
                </a:cubicBezTo>
                <a:lnTo>
                  <a:pt x="1240" y="5338762"/>
                </a:lnTo>
                <a:lnTo>
                  <a:pt x="124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dirty="0"/>
              <a:t> 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F78D331-2D28-56E3-9AB1-284995460D1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10169" y="1404811"/>
            <a:ext cx="3023093" cy="3569882"/>
          </a:xfrm>
          <a:custGeom>
            <a:avLst/>
            <a:gdLst>
              <a:gd name="connsiteX0" fmla="*/ 2018542 w 5050710"/>
              <a:gd name="connsiteY0" fmla="*/ 0 h 5964237"/>
              <a:gd name="connsiteX1" fmla="*/ 2022018 w 5050710"/>
              <a:gd name="connsiteY1" fmla="*/ 0 h 5964237"/>
              <a:gd name="connsiteX2" fmla="*/ 5050710 w 5050710"/>
              <a:gd name="connsiteY2" fmla="*/ 1097621 h 5964237"/>
              <a:gd name="connsiteX3" fmla="*/ 5050710 w 5050710"/>
              <a:gd name="connsiteY3" fmla="*/ 2003677 h 5964237"/>
              <a:gd name="connsiteX4" fmla="*/ 5050710 w 5050710"/>
              <a:gd name="connsiteY4" fmla="*/ 4804212 h 5964237"/>
              <a:gd name="connsiteX5" fmla="*/ 5050710 w 5050710"/>
              <a:gd name="connsiteY5" fmla="*/ 5964237 h 5964237"/>
              <a:gd name="connsiteX6" fmla="*/ 2020286 w 5050710"/>
              <a:gd name="connsiteY6" fmla="*/ 5964237 h 5964237"/>
              <a:gd name="connsiteX7" fmla="*/ 0 w 5050710"/>
              <a:gd name="connsiteY7" fmla="*/ 5964237 h 5964237"/>
              <a:gd name="connsiteX8" fmla="*/ 0 w 5050710"/>
              <a:gd name="connsiteY8" fmla="*/ 726961 h 596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0710" h="5964237">
                <a:moveTo>
                  <a:pt x="2018542" y="0"/>
                </a:moveTo>
                <a:lnTo>
                  <a:pt x="2022018" y="0"/>
                </a:lnTo>
                <a:lnTo>
                  <a:pt x="5050710" y="1097621"/>
                </a:lnTo>
                <a:lnTo>
                  <a:pt x="5050710" y="2003677"/>
                </a:lnTo>
                <a:lnTo>
                  <a:pt x="5050710" y="4804212"/>
                </a:lnTo>
                <a:lnTo>
                  <a:pt x="5050710" y="5964237"/>
                </a:lnTo>
                <a:lnTo>
                  <a:pt x="2020286" y="5964237"/>
                </a:lnTo>
                <a:lnTo>
                  <a:pt x="0" y="5964237"/>
                </a:lnTo>
                <a:lnTo>
                  <a:pt x="0" y="72696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sette inn bilde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6C99299-C3A3-9BC4-8607-012DC1E1B4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92337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2937" y="3295707"/>
            <a:ext cx="5437347" cy="2332736"/>
          </a:xfrm>
        </p:spPr>
        <p:txBody>
          <a:bodyPr anchor="t">
            <a:noAutofit/>
          </a:bodyPr>
          <a:lstStyle>
            <a:lvl1pPr>
              <a:defRPr sz="4000" i="1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     Klikk for å sette inn et sitat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4F07F5B-D1EC-781A-3025-2B107FB5EE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52378" y="2737424"/>
            <a:ext cx="1392715" cy="1160211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tekst 12">
            <a:extLst>
              <a:ext uri="{FF2B5EF4-FFF2-40B4-BE49-F238E27FC236}">
                <a16:creationId xmlns:a16="http://schemas.microsoft.com/office/drawing/2014/main" id="{751B72D9-F4AC-AE7A-CEFA-D013AD52FA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08601" y="5628443"/>
            <a:ext cx="2877054" cy="234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7" name="Plassholder for tekst 12">
            <a:extLst>
              <a:ext uri="{FF2B5EF4-FFF2-40B4-BE49-F238E27FC236}">
                <a16:creationId xmlns:a16="http://schemas.microsoft.com/office/drawing/2014/main" id="{F060F011-FFEF-24B9-2D11-31B936DAD1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8601" y="5884926"/>
            <a:ext cx="2877054" cy="2345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</p:spTree>
    <p:extLst>
      <p:ext uri="{BB962C8B-B14F-4D97-AF65-F5344CB8AC3E}">
        <p14:creationId xmlns:p14="http://schemas.microsoft.com/office/powerpoint/2010/main" val="129675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12C2713-D3D7-4360-96B1-C781B31CFD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1"/>
            <a:ext cx="12192000" cy="6867525"/>
          </a:xfrm>
          <a:custGeom>
            <a:avLst/>
            <a:gdLst>
              <a:gd name="connsiteX0" fmla="*/ 11460694 w 12192000"/>
              <a:gd name="connsiteY0" fmla="*/ 0 h 6867525"/>
              <a:gd name="connsiteX1" fmla="*/ 12192000 w 12192000"/>
              <a:gd name="connsiteY1" fmla="*/ 0 h 6867525"/>
              <a:gd name="connsiteX2" fmla="*/ 12192000 w 12192000"/>
              <a:gd name="connsiteY2" fmla="*/ 6867525 h 6867525"/>
              <a:gd name="connsiteX3" fmla="*/ 0 w 12192000"/>
              <a:gd name="connsiteY3" fmla="*/ 6867525 h 6867525"/>
              <a:gd name="connsiteX4" fmla="*/ 0 w 12192000"/>
              <a:gd name="connsiteY4" fmla="*/ 397042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67525">
                <a:moveTo>
                  <a:pt x="11460694" y="0"/>
                </a:moveTo>
                <a:lnTo>
                  <a:pt x="12192000" y="0"/>
                </a:lnTo>
                <a:lnTo>
                  <a:pt x="12192000" y="6867525"/>
                </a:lnTo>
                <a:lnTo>
                  <a:pt x="0" y="6867525"/>
                </a:lnTo>
                <a:lnTo>
                  <a:pt x="0" y="39704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FFB9E390-65F3-7541-BDB9-EF047A0CA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7124C8B-373D-934A-862B-B430F14021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382003"/>
            <a:ext cx="714382" cy="700839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04C4F9B-C621-954C-8EA4-312F9B417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625475"/>
            <a:ext cx="4235450" cy="1403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sette inn et sitat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01BB11-238F-8D1C-584C-937001C0E2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676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49BD04A7-4A98-FD95-CA40-1E40AF70B3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Plassholder for tekst 12">
            <a:extLst>
              <a:ext uri="{FF2B5EF4-FFF2-40B4-BE49-F238E27FC236}">
                <a16:creationId xmlns:a16="http://schemas.microsoft.com/office/drawing/2014/main" id="{7E263F02-2160-2596-5A14-565D03AFDE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27218" y="2155027"/>
            <a:ext cx="2877054" cy="2345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tx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Navn</a:t>
            </a:r>
          </a:p>
        </p:txBody>
      </p:sp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7AD3647F-449E-1BFD-3E28-736B9BFC54B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7218" y="2411510"/>
            <a:ext cx="2877054" cy="23454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i="0">
                <a:solidFill>
                  <a:schemeClr val="tx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Stilling</a:t>
            </a:r>
          </a:p>
        </p:txBody>
      </p:sp>
    </p:spTree>
    <p:extLst>
      <p:ext uri="{BB962C8B-B14F-4D97-AF65-F5344CB8AC3E}">
        <p14:creationId xmlns:p14="http://schemas.microsoft.com/office/powerpoint/2010/main" val="2961253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">
    <p:bg>
      <p:bgPr>
        <a:gradFill>
          <a:gsLst>
            <a:gs pos="50000">
              <a:srgbClr val="61BF94"/>
            </a:gs>
            <a:gs pos="0">
              <a:schemeClr val="accent1"/>
            </a:gs>
            <a:gs pos="100000">
              <a:schemeClr val="accent4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4636937" y="4033010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9FA5BF-C2B4-AD8D-2FB4-B29929FFED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4062" y="1782545"/>
            <a:ext cx="3134271" cy="2024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939CB55-94FE-E552-1E03-BC3FEBE6EAE4}"/>
              </a:ext>
            </a:extLst>
          </p:cNvPr>
          <p:cNvGrpSpPr/>
          <p:nvPr userDrawn="1"/>
        </p:nvGrpSpPr>
        <p:grpSpPr>
          <a:xfrm>
            <a:off x="8607246" y="2546704"/>
            <a:ext cx="3086824" cy="1260810"/>
            <a:chOff x="8780880" y="5164359"/>
            <a:chExt cx="3086824" cy="126081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548F6C-72E0-08A2-45FC-E615C7DC440D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CC26B8B-DD2D-C936-9228-4ACE0E2B952D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8CBC857D-6B65-62B0-3718-20514710AA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03293E-8C48-D21E-A52C-45BCEA2CFEE2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4" name="Picture 13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C18C6D97-3C67-0EFD-EDA4-F89AF6474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15" name="Picture 14" descr="A blue pin in a circle&#10;&#10;Description automatically generated">
              <a:extLst>
                <a:ext uri="{FF2B5EF4-FFF2-40B4-BE49-F238E27FC236}">
                  <a16:creationId xmlns:a16="http://schemas.microsoft.com/office/drawing/2014/main" id="{484F5DB0-2B6E-BC96-D9F4-3692177266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6733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_med profil">
    <p:bg>
      <p:bgPr>
        <a:gradFill>
          <a:gsLst>
            <a:gs pos="50000">
              <a:srgbClr val="61BF94"/>
            </a:gs>
            <a:gs pos="0">
              <a:schemeClr val="accent1"/>
            </a:gs>
            <a:gs pos="100000">
              <a:srgbClr val="C2D8A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785" y="137391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3393412" y="3967372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2" name="Plassholder for tekst 12">
            <a:extLst>
              <a:ext uri="{FF2B5EF4-FFF2-40B4-BE49-F238E27FC236}">
                <a16:creationId xmlns:a16="http://schemas.microsoft.com/office/drawing/2014/main" id="{A9881E1C-83D5-50D0-A8E4-08CACCAC4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9785" y="2855832"/>
            <a:ext cx="2877054" cy="30271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</p:txBody>
      </p:sp>
      <p:sp>
        <p:nvSpPr>
          <p:cNvPr id="3" name="Plassholder for tekst 12">
            <a:extLst>
              <a:ext uri="{FF2B5EF4-FFF2-40B4-BE49-F238E27FC236}">
                <a16:creationId xmlns:a16="http://schemas.microsoft.com/office/drawing/2014/main" id="{DD3ACB93-E1A0-3381-B0BB-539AD6678B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9785" y="3158547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/>
              <a:t>fornavn.etternavn@byggalliansen.no</a:t>
            </a:r>
          </a:p>
          <a:p>
            <a:pPr lvl="0"/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8F4E4-6DA5-2A12-422E-69724C6F1E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16126" y="1865268"/>
            <a:ext cx="2983092" cy="19288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B576062-9827-D6FF-5EE1-C5BEE46A51BA}"/>
              </a:ext>
            </a:extLst>
          </p:cNvPr>
          <p:cNvGrpSpPr/>
          <p:nvPr userDrawn="1"/>
        </p:nvGrpSpPr>
        <p:grpSpPr>
          <a:xfrm>
            <a:off x="8673234" y="4266864"/>
            <a:ext cx="3086824" cy="1260810"/>
            <a:chOff x="8780880" y="5164359"/>
            <a:chExt cx="3086824" cy="12608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A5E21B8-199F-B88E-EC87-D79545CAA4C8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 dirty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 dirty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B3D48A-9F3D-AF4E-1E76-F5B7B0374B88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4C9BA27-C3D8-9E6E-22BA-570AE1A8D3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94A634-656A-0F0A-DB32-41E4379A8628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3" name="Picture 12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AB77A7C3-51A7-47D9-FE7B-352505BA9A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14" name="Picture 13" descr="A blue pin in a circle&#10;&#10;Description automatically generated">
              <a:extLst>
                <a:ext uri="{FF2B5EF4-FFF2-40B4-BE49-F238E27FC236}">
                  <a16:creationId xmlns:a16="http://schemas.microsoft.com/office/drawing/2014/main" id="{CF76DB10-B593-B504-3512-6B3C3AECA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39758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734DA85-0672-0052-F488-D172583EF51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74121"/>
          </a:xfrm>
          <a:custGeom>
            <a:avLst/>
            <a:gdLst>
              <a:gd name="connsiteX0" fmla="*/ 566864 w 12192000"/>
              <a:gd name="connsiteY0" fmla="*/ 6858000 h 6874121"/>
              <a:gd name="connsiteX1" fmla="*/ 3864990 w 12192000"/>
              <a:gd name="connsiteY1" fmla="*/ 6858000 h 6874121"/>
              <a:gd name="connsiteX2" fmla="*/ 3864990 w 12192000"/>
              <a:gd name="connsiteY2" fmla="*/ 6874121 h 6874121"/>
              <a:gd name="connsiteX3" fmla="*/ 2545739 w 12192000"/>
              <a:gd name="connsiteY3" fmla="*/ 6874121 h 6874121"/>
              <a:gd name="connsiteX4" fmla="*/ 566864 w 12192000"/>
              <a:gd name="connsiteY4" fmla="*/ 6874121 h 6874121"/>
              <a:gd name="connsiteX5" fmla="*/ 0 w 12192000"/>
              <a:gd name="connsiteY5" fmla="*/ 0 h 6874121"/>
              <a:gd name="connsiteX6" fmla="*/ 12192000 w 12192000"/>
              <a:gd name="connsiteY6" fmla="*/ 0 h 6874121"/>
              <a:gd name="connsiteX7" fmla="*/ 12192000 w 12192000"/>
              <a:gd name="connsiteY7" fmla="*/ 6858000 h 6874121"/>
              <a:gd name="connsiteX8" fmla="*/ 3864990 w 12192000"/>
              <a:gd name="connsiteY8" fmla="*/ 6858000 h 6874121"/>
              <a:gd name="connsiteX9" fmla="*/ 3864990 w 12192000"/>
              <a:gd name="connsiteY9" fmla="*/ 2866348 h 6874121"/>
              <a:gd name="connsiteX10" fmla="*/ 2545739 w 12192000"/>
              <a:gd name="connsiteY10" fmla="*/ 2309568 h 6874121"/>
              <a:gd name="connsiteX11" fmla="*/ 566864 w 12192000"/>
              <a:gd name="connsiteY11" fmla="*/ 3149992 h 6874121"/>
              <a:gd name="connsiteX12" fmla="*/ 566864 w 12192000"/>
              <a:gd name="connsiteY12" fmla="*/ 3843342 h 6874121"/>
              <a:gd name="connsiteX13" fmla="*/ 566864 w 12192000"/>
              <a:gd name="connsiteY13" fmla="*/ 5986423 h 6874121"/>
              <a:gd name="connsiteX14" fmla="*/ 566864 w 12192000"/>
              <a:gd name="connsiteY14" fmla="*/ 6858000 h 6874121"/>
              <a:gd name="connsiteX15" fmla="*/ 0 w 12192000"/>
              <a:gd name="connsiteY15" fmla="*/ 6858000 h 6874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74121">
                <a:moveTo>
                  <a:pt x="566864" y="6858000"/>
                </a:moveTo>
                <a:lnTo>
                  <a:pt x="3864990" y="6858000"/>
                </a:lnTo>
                <a:lnTo>
                  <a:pt x="3864990" y="6874121"/>
                </a:lnTo>
                <a:lnTo>
                  <a:pt x="2545739" y="6874121"/>
                </a:lnTo>
                <a:lnTo>
                  <a:pt x="566864" y="687412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3864990" y="6858000"/>
                </a:lnTo>
                <a:lnTo>
                  <a:pt x="3864990" y="2866348"/>
                </a:lnTo>
                <a:lnTo>
                  <a:pt x="2545739" y="2309568"/>
                </a:lnTo>
                <a:lnTo>
                  <a:pt x="566864" y="3149992"/>
                </a:lnTo>
                <a:lnTo>
                  <a:pt x="566864" y="3843342"/>
                </a:lnTo>
                <a:lnTo>
                  <a:pt x="566864" y="5986423"/>
                </a:lnTo>
                <a:lnTo>
                  <a:pt x="5668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5D2578EF-3D07-DCCB-AC93-2939C4435AC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23530" y="5652465"/>
            <a:ext cx="1358654" cy="311150"/>
          </a:xfr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C5E3AD-D0A7-27DB-7A12-4CC2B2647457}"/>
              </a:ext>
            </a:extLst>
          </p:cNvPr>
          <p:cNvSpPr txBox="1"/>
          <p:nvPr userDrawn="1"/>
        </p:nvSpPr>
        <p:spPr>
          <a:xfrm>
            <a:off x="1251855" y="4727574"/>
            <a:ext cx="25061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3CB96E-6387-A356-EC0F-8E2DE1172B04}"/>
              </a:ext>
            </a:extLst>
          </p:cNvPr>
          <p:cNvSpPr txBox="1"/>
          <p:nvPr userDrawn="1"/>
        </p:nvSpPr>
        <p:spPr>
          <a:xfrm>
            <a:off x="1251855" y="5196888"/>
            <a:ext cx="275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80DF54A-32BE-EC06-4C2D-E4FEB39E0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3418" y="5169940"/>
            <a:ext cx="311150" cy="311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54D6C2-22A4-3994-1AEB-9C4B0BBF0DE0}"/>
              </a:ext>
            </a:extLst>
          </p:cNvPr>
          <p:cNvSpPr txBox="1"/>
          <p:nvPr userDrawn="1"/>
        </p:nvSpPr>
        <p:spPr>
          <a:xfrm>
            <a:off x="1251855" y="5677235"/>
            <a:ext cx="2758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b="0" i="0" err="1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100" b="0" i="0">
                <a:solidFill>
                  <a:schemeClr val="tx1"/>
                </a:solidFill>
                <a:effectLst/>
                <a:latin typeface="Fira Sans Light" panose="020B040305000002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100" b="0">
              <a:solidFill>
                <a:schemeClr val="tx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19" name="Picture 18" descr="A blue and black circle with a letter in it&#10;&#10;Description automatically generated">
            <a:extLst>
              <a:ext uri="{FF2B5EF4-FFF2-40B4-BE49-F238E27FC236}">
                <a16:creationId xmlns:a16="http://schemas.microsoft.com/office/drawing/2014/main" id="{D11A7733-B5F0-3B5B-BC8B-9B30C36DC6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417" y="5644770"/>
            <a:ext cx="311150" cy="311150"/>
          </a:xfrm>
          <a:prstGeom prst="rect">
            <a:avLst/>
          </a:prstGeom>
        </p:spPr>
      </p:pic>
      <p:pic>
        <p:nvPicPr>
          <p:cNvPr id="20" name="Picture 19" descr="A blue pin in a circle&#10;&#10;Description automatically generated">
            <a:extLst>
              <a:ext uri="{FF2B5EF4-FFF2-40B4-BE49-F238E27FC236}">
                <a16:creationId xmlns:a16="http://schemas.microsoft.com/office/drawing/2014/main" id="{A8F5AE01-B6C1-8E45-DC1D-03B28C4FA3F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3418" y="4695110"/>
            <a:ext cx="311150" cy="311150"/>
          </a:xfrm>
          <a:prstGeom prst="rect">
            <a:avLst/>
          </a:prstGeom>
        </p:spPr>
      </p:pic>
      <p:pic>
        <p:nvPicPr>
          <p:cNvPr id="27" name="Picture 26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D11DF9C-6CF7-9827-E9AE-538DB7BD874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3418" y="3578215"/>
            <a:ext cx="2424644" cy="4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0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vslutningsside_gradient">
    <p:bg>
      <p:bgPr>
        <a:gradFill>
          <a:gsLst>
            <a:gs pos="50000">
              <a:srgbClr val="F48C6D"/>
            </a:gs>
            <a:gs pos="0">
              <a:schemeClr val="accent2"/>
            </a:gs>
            <a:gs pos="100000">
              <a:schemeClr val="accent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DA33B8-3F4D-C9FC-173E-6F94D7766E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184062" y="1782545"/>
            <a:ext cx="3134271" cy="20249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8EC5C-1AA0-B183-F793-1A971F568701}"/>
              </a:ext>
            </a:extLst>
          </p:cNvPr>
          <p:cNvSpPr txBox="1"/>
          <p:nvPr userDrawn="1"/>
        </p:nvSpPr>
        <p:spPr>
          <a:xfrm>
            <a:off x="4636937" y="4033010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A29196-A063-7851-F151-034596CCB230}"/>
              </a:ext>
            </a:extLst>
          </p:cNvPr>
          <p:cNvGrpSpPr/>
          <p:nvPr userDrawn="1"/>
        </p:nvGrpSpPr>
        <p:grpSpPr>
          <a:xfrm>
            <a:off x="8607246" y="2546704"/>
            <a:ext cx="3086824" cy="1260810"/>
            <a:chOff x="8780880" y="5164359"/>
            <a:chExt cx="3086824" cy="12608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F49D6C-1FB7-27B6-7A4A-B6AA2573C717}"/>
                </a:ext>
              </a:extLst>
            </p:cNvPr>
            <p:cNvSpPr txBox="1"/>
            <p:nvPr userDrawn="1"/>
          </p:nvSpPr>
          <p:spPr>
            <a:xfrm>
              <a:off x="9109317" y="5196823"/>
              <a:ext cx="25061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Kristian Augusts gate 13, 0164 Oslo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42A2E6-9BD0-8C2C-3943-26AED84A8B59}"/>
                </a:ext>
              </a:extLst>
            </p:cNvPr>
            <p:cNvSpPr txBox="1"/>
            <p:nvPr userDrawn="1"/>
          </p:nvSpPr>
          <p:spPr>
            <a:xfrm>
              <a:off x="9109317" y="5666137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</a:rPr>
                <a:t>Grønn Byggallianse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E71D9E1-6CBC-D04D-7319-828A41ABF8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80880" y="5639189"/>
              <a:ext cx="311150" cy="3111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0285DCB-2844-C9BB-7ADF-F3F37A227BC0}"/>
                </a:ext>
              </a:extLst>
            </p:cNvPr>
            <p:cNvSpPr txBox="1"/>
            <p:nvPr userDrawn="1"/>
          </p:nvSpPr>
          <p:spPr>
            <a:xfrm>
              <a:off x="9109317" y="6146484"/>
              <a:ext cx="275838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Meld deg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på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vårt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US" sz="1000" b="0" i="0" err="1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nyhetsbrev</a:t>
              </a:r>
              <a:r>
                <a:rPr lang="en-US" sz="1000" b="0" i="0">
                  <a:solidFill>
                    <a:schemeClr val="bg1"/>
                  </a:solidFill>
                  <a:effectLst/>
                  <a:latin typeface="Fira Sans Light" panose="020B04030500000200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!</a:t>
              </a:r>
              <a:endParaRPr lang="nb-NO" sz="1000" b="0">
                <a:solidFill>
                  <a:schemeClr val="bg1"/>
                </a:solidFill>
                <a:latin typeface="Fira Sans Light" panose="020B0403050000020004" pitchFamily="34" charset="0"/>
              </a:endParaRPr>
            </a:p>
          </p:txBody>
        </p:sp>
        <p:pic>
          <p:nvPicPr>
            <p:cNvPr id="19" name="Picture 18" descr="A blue and black circle with a letter in it&#10;&#10;Description automatically generated">
              <a:extLst>
                <a:ext uri="{FF2B5EF4-FFF2-40B4-BE49-F238E27FC236}">
                  <a16:creationId xmlns:a16="http://schemas.microsoft.com/office/drawing/2014/main" id="{31F7F8F5-3B1A-74BD-3B86-F38B8D0E15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biLevel thresh="25000"/>
            </a:blip>
            <a:stretch>
              <a:fillRect/>
            </a:stretch>
          </p:blipFill>
          <p:spPr>
            <a:xfrm>
              <a:off x="8784879" y="6114019"/>
              <a:ext cx="311150" cy="311150"/>
            </a:xfrm>
            <a:prstGeom prst="rect">
              <a:avLst/>
            </a:prstGeom>
          </p:spPr>
        </p:pic>
        <p:pic>
          <p:nvPicPr>
            <p:cNvPr id="20" name="Picture 19" descr="A blue pin in a circle&#10;&#10;Description automatically generated">
              <a:extLst>
                <a:ext uri="{FF2B5EF4-FFF2-40B4-BE49-F238E27FC236}">
                  <a16:creationId xmlns:a16="http://schemas.microsoft.com/office/drawing/2014/main" id="{2F75EFF9-F338-6304-AF1A-26C94FE228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8780880" y="5164359"/>
              <a:ext cx="311150" cy="31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9386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712025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lde vens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95CDF8-E652-F656-4FD2-43887770A6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84633"/>
            <a:ext cx="3459163" cy="6573367"/>
          </a:xfrm>
          <a:custGeom>
            <a:avLst/>
            <a:gdLst>
              <a:gd name="connsiteX0" fmla="*/ 3459163 w 3459163"/>
              <a:gd name="connsiteY0" fmla="*/ 0 h 6573367"/>
              <a:gd name="connsiteX1" fmla="*/ 3459163 w 3459163"/>
              <a:gd name="connsiteY1" fmla="*/ 6573367 h 6573367"/>
              <a:gd name="connsiteX2" fmla="*/ 2 w 3459163"/>
              <a:gd name="connsiteY2" fmla="*/ 6573367 h 6573367"/>
              <a:gd name="connsiteX3" fmla="*/ 2 w 3459163"/>
              <a:gd name="connsiteY3" fmla="*/ 1035759 h 6573367"/>
              <a:gd name="connsiteX4" fmla="*/ 0 w 3459163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3" h="6573367">
                <a:moveTo>
                  <a:pt x="3459163" y="0"/>
                </a:moveTo>
                <a:lnTo>
                  <a:pt x="3459163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nb-NO"/>
          </a:p>
          <a:p>
            <a:endParaRPr lang="nb-NO"/>
          </a:p>
          <a:p>
            <a:endParaRPr lang="nb-NO"/>
          </a:p>
          <a:p>
            <a:r>
              <a:rPr lang="nb-NO"/>
              <a:t>Klikk for å sette inn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C3B1D4-7AD3-F069-1680-7B20B022F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D8C5458-127F-B595-AFD7-D0F26EB235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16928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D8A2401-5035-41FB-18D1-770D39CE3A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754FAB-00B8-40A1-BFBE-648EFBED8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CA14E0F-D44F-D5D7-5542-B79E0FE17D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43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4666" y="1442511"/>
            <a:ext cx="5811737" cy="54864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67771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67771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" name="Undertittel 2">
            <a:extLst>
              <a:ext uri="{FF2B5EF4-FFF2-40B4-BE49-F238E27FC236}">
                <a16:creationId xmlns:a16="http://schemas.microsoft.com/office/drawing/2014/main" id="{078E66F7-BF1F-3219-F012-248F2184FC3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89178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981978"/>
            <a:ext cx="10515600" cy="1040565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tittel på maks én linje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AB5DA1D2-2015-196B-6CA5-2265C67F81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22662" y="5716568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8952D50-7C24-0360-9C39-6433B5D8E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2662" y="6009020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A5935B6-428B-D059-04D1-65CE658CBB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25046" y="5360439"/>
            <a:ext cx="3432175" cy="337994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25911982-937B-32F0-0954-72EFF0219B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79990" y="5351011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31F66B9A-E6A4-79E9-0B31-B83A739A44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59255" y="4968074"/>
            <a:ext cx="2236335" cy="13246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7215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7209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_li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7E4BA06-06D1-24E9-0C12-B7C8B5ECCF95}"/>
              </a:ext>
            </a:extLst>
          </p:cNvPr>
          <p:cNvSpPr/>
          <p:nvPr userDrawn="1"/>
        </p:nvSpPr>
        <p:spPr>
          <a:xfrm>
            <a:off x="-6692" y="0"/>
            <a:ext cx="12198692" cy="6858000"/>
          </a:xfrm>
          <a:prstGeom prst="rect">
            <a:avLst/>
          </a:prstGeom>
          <a:solidFill>
            <a:srgbClr val="C1F39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6B3239F-5F94-B049-8273-F1E2E15A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C461C0F-F3AB-46AD-A688-10F7F62A1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 sz="4000"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pic>
        <p:nvPicPr>
          <p:cNvPr id="17" name="Graphic 16" hidden="1">
            <a:extLst>
              <a:ext uri="{FF2B5EF4-FFF2-40B4-BE49-F238E27FC236}">
                <a16:creationId xmlns:a16="http://schemas.microsoft.com/office/drawing/2014/main" id="{CBCBADE0-6C8F-4827-9678-5678D1681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98845"/>
            <a:ext cx="12209463" cy="3549066"/>
          </a:xfrm>
          <a:prstGeom prst="rect">
            <a:avLst/>
          </a:prstGeom>
        </p:spPr>
      </p:pic>
      <p:pic>
        <p:nvPicPr>
          <p:cNvPr id="18" name="Bilde 17" hidden="1">
            <a:extLst>
              <a:ext uri="{FF2B5EF4-FFF2-40B4-BE49-F238E27FC236}">
                <a16:creationId xmlns:a16="http://schemas.microsoft.com/office/drawing/2014/main" id="{FC5B5EA3-8690-D640-9A23-7448AC79AD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31137" y="5396754"/>
            <a:ext cx="4916147" cy="1154226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C2D307-2DEA-42D6-84BF-6A39AFFE6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79" y="1327360"/>
            <a:ext cx="692432" cy="394448"/>
          </a:xfrm>
          <a:solidFill>
            <a:schemeClr val="tx1"/>
          </a:solidFill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B97BB-AD32-EE01-0D27-C95BE57FBA2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934" y="3748699"/>
            <a:ext cx="12193934" cy="3109301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CE17596-265B-5518-C7EA-75EEE0BD6B82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730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7015840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795273-E923-FED6-11BF-84F1B677CFBB}"/>
              </a:ext>
            </a:extLst>
          </p:cNvPr>
          <p:cNvGrpSpPr/>
          <p:nvPr userDrawn="1"/>
        </p:nvGrpSpPr>
        <p:grpSpPr>
          <a:xfrm>
            <a:off x="2591" y="4018831"/>
            <a:ext cx="7091426" cy="2847558"/>
            <a:chOff x="3546" y="4017072"/>
            <a:chExt cx="7091426" cy="2847558"/>
          </a:xfrm>
        </p:grpSpPr>
        <p:sp>
          <p:nvSpPr>
            <p:cNvPr id="6" name="Free-form: Shape 5">
              <a:extLst>
                <a:ext uri="{FF2B5EF4-FFF2-40B4-BE49-F238E27FC236}">
                  <a16:creationId xmlns:a16="http://schemas.microsoft.com/office/drawing/2014/main" id="{3667982A-A563-90CA-4DCD-E56AA95D6940}"/>
                </a:ext>
              </a:extLst>
            </p:cNvPr>
            <p:cNvSpPr/>
            <p:nvPr/>
          </p:nvSpPr>
          <p:spPr>
            <a:xfrm>
              <a:off x="1647395" y="4017072"/>
              <a:ext cx="1663355" cy="2840928"/>
            </a:xfrm>
            <a:custGeom>
              <a:avLst/>
              <a:gdLst>
                <a:gd name="connsiteX0" fmla="*/ 0 w 1663355"/>
                <a:gd name="connsiteY0" fmla="*/ 601608 h 2840928"/>
                <a:gd name="connsiteX1" fmla="*/ 0 w 1663355"/>
                <a:gd name="connsiteY1" fmla="*/ 1803066 h 2840928"/>
                <a:gd name="connsiteX2" fmla="*/ 0 w 1663355"/>
                <a:gd name="connsiteY2" fmla="*/ 2840928 h 2840928"/>
                <a:gd name="connsiteX3" fmla="*/ 553270 w 1663355"/>
                <a:gd name="connsiteY3" fmla="*/ 2840928 h 2840928"/>
                <a:gd name="connsiteX4" fmla="*/ 1108313 w 1663355"/>
                <a:gd name="connsiteY4" fmla="*/ 2840928 h 2840928"/>
                <a:gd name="connsiteX5" fmla="*/ 1663356 w 1663355"/>
                <a:gd name="connsiteY5" fmla="*/ 2840928 h 2840928"/>
                <a:gd name="connsiteX6" fmla="*/ 1663356 w 1663355"/>
                <a:gd name="connsiteY6" fmla="*/ 1201458 h 2840928"/>
                <a:gd name="connsiteX7" fmla="*/ 1663356 w 1663355"/>
                <a:gd name="connsiteY7" fmla="*/ 1201458 h 2840928"/>
                <a:gd name="connsiteX8" fmla="*/ 1663356 w 1663355"/>
                <a:gd name="connsiteY8" fmla="*/ 1201458 h 2840928"/>
                <a:gd name="connsiteX9" fmla="*/ 1663356 w 1663355"/>
                <a:gd name="connsiteY9" fmla="*/ 0 h 2840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3355" h="2840928">
                  <a:moveTo>
                    <a:pt x="0" y="601608"/>
                  </a:moveTo>
                  <a:lnTo>
                    <a:pt x="0" y="1803066"/>
                  </a:lnTo>
                  <a:lnTo>
                    <a:pt x="0" y="2840928"/>
                  </a:lnTo>
                  <a:lnTo>
                    <a:pt x="553270" y="2840928"/>
                  </a:lnTo>
                  <a:lnTo>
                    <a:pt x="1108313" y="2840928"/>
                  </a:lnTo>
                  <a:lnTo>
                    <a:pt x="1663356" y="284092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1201458"/>
                  </a:lnTo>
                  <a:lnTo>
                    <a:pt x="1663356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980C1004-A357-E12C-47FD-44658E222B6D}"/>
                </a:ext>
              </a:extLst>
            </p:cNvPr>
            <p:cNvSpPr/>
            <p:nvPr/>
          </p:nvSpPr>
          <p:spPr>
            <a:xfrm>
              <a:off x="5334086" y="5313114"/>
              <a:ext cx="776705" cy="770480"/>
            </a:xfrm>
            <a:custGeom>
              <a:avLst/>
              <a:gdLst>
                <a:gd name="connsiteX0" fmla="*/ 388353 w 776705"/>
                <a:gd name="connsiteY0" fmla="*/ 0 h 770480"/>
                <a:gd name="connsiteX1" fmla="*/ 0 w 776705"/>
                <a:gd name="connsiteY1" fmla="*/ 385240 h 770480"/>
                <a:gd name="connsiteX2" fmla="*/ 388353 w 776705"/>
                <a:gd name="connsiteY2" fmla="*/ 770481 h 770480"/>
                <a:gd name="connsiteX3" fmla="*/ 776705 w 776705"/>
                <a:gd name="connsiteY3" fmla="*/ 385240 h 770480"/>
                <a:gd name="connsiteX4" fmla="*/ 388353 w 776705"/>
                <a:gd name="connsiteY4" fmla="*/ 0 h 77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705" h="770480">
                  <a:moveTo>
                    <a:pt x="388353" y="0"/>
                  </a:moveTo>
                  <a:cubicBezTo>
                    <a:pt x="173783" y="0"/>
                    <a:pt x="0" y="172391"/>
                    <a:pt x="0" y="385240"/>
                  </a:cubicBezTo>
                  <a:cubicBezTo>
                    <a:pt x="0" y="598090"/>
                    <a:pt x="173783" y="770481"/>
                    <a:pt x="388353" y="770481"/>
                  </a:cubicBezTo>
                  <a:cubicBezTo>
                    <a:pt x="602922" y="770481"/>
                    <a:pt x="776705" y="598090"/>
                    <a:pt x="776705" y="385240"/>
                  </a:cubicBezTo>
                  <a:cubicBezTo>
                    <a:pt x="774932" y="170632"/>
                    <a:pt x="601149" y="0"/>
                    <a:pt x="388353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C8163DF8-9C2F-1050-64BE-45719278B7E1}"/>
                </a:ext>
              </a:extLst>
            </p:cNvPr>
            <p:cNvSpPr/>
            <p:nvPr/>
          </p:nvSpPr>
          <p:spPr>
            <a:xfrm>
              <a:off x="3546" y="4312599"/>
              <a:ext cx="1386720" cy="2545401"/>
            </a:xfrm>
            <a:custGeom>
              <a:avLst/>
              <a:gdLst>
                <a:gd name="connsiteX0" fmla="*/ 1386721 w 1386720"/>
                <a:gd name="connsiteY0" fmla="*/ 0 h 2545401"/>
                <a:gd name="connsiteX1" fmla="*/ 0 w 1386720"/>
                <a:gd name="connsiteY1" fmla="*/ 499581 h 2545401"/>
                <a:gd name="connsiteX2" fmla="*/ 0 w 1386720"/>
                <a:gd name="connsiteY2" fmla="*/ 2545402 h 2545401"/>
                <a:gd name="connsiteX3" fmla="*/ 1386721 w 1386720"/>
                <a:gd name="connsiteY3" fmla="*/ 2545402 h 2545401"/>
                <a:gd name="connsiteX4" fmla="*/ 1386721 w 1386720"/>
                <a:gd name="connsiteY4" fmla="*/ 0 h 2545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6720" h="2545401">
                  <a:moveTo>
                    <a:pt x="1386721" y="0"/>
                  </a:moveTo>
                  <a:lnTo>
                    <a:pt x="0" y="499581"/>
                  </a:lnTo>
                  <a:lnTo>
                    <a:pt x="0" y="2545402"/>
                  </a:lnTo>
                  <a:lnTo>
                    <a:pt x="1386721" y="2545402"/>
                  </a:lnTo>
                  <a:lnTo>
                    <a:pt x="1386721" y="0"/>
                  </a:ln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EBB01DF3-4064-4DDF-5757-8C5FBBF028DA}"/>
                </a:ext>
              </a:extLst>
            </p:cNvPr>
            <p:cNvSpPr/>
            <p:nvPr/>
          </p:nvSpPr>
          <p:spPr>
            <a:xfrm>
              <a:off x="5124836" y="6324590"/>
              <a:ext cx="1970136" cy="540040"/>
            </a:xfrm>
            <a:custGeom>
              <a:avLst/>
              <a:gdLst>
                <a:gd name="connsiteX0" fmla="*/ 984182 w 1970136"/>
                <a:gd name="connsiteY0" fmla="*/ 0 h 540040"/>
                <a:gd name="connsiteX1" fmla="*/ 0 w 1970136"/>
                <a:gd name="connsiteY1" fmla="*/ 540041 h 540040"/>
                <a:gd name="connsiteX2" fmla="*/ 1970137 w 1970136"/>
                <a:gd name="connsiteY2" fmla="*/ 540041 h 540040"/>
                <a:gd name="connsiteX3" fmla="*/ 984182 w 1970136"/>
                <a:gd name="connsiteY3" fmla="*/ 0 h 54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70136" h="540040">
                  <a:moveTo>
                    <a:pt x="984182" y="0"/>
                  </a:moveTo>
                  <a:cubicBezTo>
                    <a:pt x="569230" y="0"/>
                    <a:pt x="205703" y="216368"/>
                    <a:pt x="0" y="540041"/>
                  </a:cubicBezTo>
                  <a:lnTo>
                    <a:pt x="1970137" y="540041"/>
                  </a:lnTo>
                  <a:cubicBezTo>
                    <a:pt x="1764434" y="216368"/>
                    <a:pt x="1399134" y="0"/>
                    <a:pt x="984182" y="0"/>
                  </a:cubicBezTo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A167C690-510E-364C-910B-F6A341FFBA8A}"/>
                </a:ext>
              </a:extLst>
            </p:cNvPr>
            <p:cNvSpPr/>
            <p:nvPr/>
          </p:nvSpPr>
          <p:spPr>
            <a:xfrm>
              <a:off x="3574972" y="5329352"/>
              <a:ext cx="1294509" cy="1528648"/>
            </a:xfrm>
            <a:custGeom>
              <a:avLst/>
              <a:gdLst>
                <a:gd name="connsiteX0" fmla="*/ 517804 w 1294509"/>
                <a:gd name="connsiteY0" fmla="*/ 0 h 1528648"/>
                <a:gd name="connsiteX1" fmla="*/ 0 w 1294509"/>
                <a:gd name="connsiteY1" fmla="*/ 186463 h 1528648"/>
                <a:gd name="connsiteX2" fmla="*/ 0 w 1294509"/>
                <a:gd name="connsiteY2" fmla="*/ 1528648 h 1528648"/>
                <a:gd name="connsiteX3" fmla="*/ 517804 w 1294509"/>
                <a:gd name="connsiteY3" fmla="*/ 1528648 h 1528648"/>
                <a:gd name="connsiteX4" fmla="*/ 1294509 w 1294509"/>
                <a:gd name="connsiteY4" fmla="*/ 1528648 h 1528648"/>
                <a:gd name="connsiteX5" fmla="*/ 1294509 w 1294509"/>
                <a:gd name="connsiteY5" fmla="*/ 1231362 h 1528648"/>
                <a:gd name="connsiteX6" fmla="*/ 1294509 w 1294509"/>
                <a:gd name="connsiteY6" fmla="*/ 513654 h 1528648"/>
                <a:gd name="connsiteX7" fmla="*/ 1294509 w 1294509"/>
                <a:gd name="connsiteY7" fmla="*/ 281454 h 1528648"/>
                <a:gd name="connsiteX8" fmla="*/ 517804 w 1294509"/>
                <a:gd name="connsiteY8" fmla="*/ 0 h 15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94509" h="1528648">
                  <a:moveTo>
                    <a:pt x="517804" y="0"/>
                  </a:moveTo>
                  <a:lnTo>
                    <a:pt x="0" y="186463"/>
                  </a:lnTo>
                  <a:lnTo>
                    <a:pt x="0" y="1528648"/>
                  </a:lnTo>
                  <a:lnTo>
                    <a:pt x="517804" y="1528648"/>
                  </a:lnTo>
                  <a:lnTo>
                    <a:pt x="1294509" y="1528648"/>
                  </a:lnTo>
                  <a:lnTo>
                    <a:pt x="1294509" y="1231362"/>
                  </a:lnTo>
                  <a:lnTo>
                    <a:pt x="1294509" y="513654"/>
                  </a:lnTo>
                  <a:lnTo>
                    <a:pt x="1294509" y="281454"/>
                  </a:lnTo>
                  <a:lnTo>
                    <a:pt x="517804" y="0"/>
                  </a:lnTo>
                  <a:close/>
                </a:path>
              </a:pathLst>
            </a:custGeom>
            <a:solidFill>
              <a:srgbClr val="BADDC3"/>
            </a:solidFill>
            <a:ln w="17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040C6FC7-ACFF-CA52-06F6-C90CF95D3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CA1B5374-483A-AD95-282B-FF043A8C9F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F48F7933-47EB-5EE0-6944-ADC6F1CCB1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A5801325-7FB4-91B0-998B-B30451E34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DB673B9C-D9D5-A473-8958-DBBCCD5647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7789" y="4344649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466B400B-119F-7815-103C-5BA1A2B3B5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7790" y="4628392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CC36744-A164-ABF9-2F83-CC7FDE72062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174" y="4060906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F318CD-9E1A-702C-BD15-F0D72271816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95118" y="3987801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2077408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_skumr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>
            <a:off x="1639745" y="4019678"/>
            <a:ext cx="1663355" cy="284092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DC9403-716E-2ED3-098F-ABE61A20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4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36282069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rside_skumr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6" name="Free-form: Shape 5">
            <a:extLst>
              <a:ext uri="{FF2B5EF4-FFF2-40B4-BE49-F238E27FC236}">
                <a16:creationId xmlns:a16="http://schemas.microsoft.com/office/drawing/2014/main" id="{3667982A-A563-90CA-4DCD-E56AA95D6940}"/>
              </a:ext>
            </a:extLst>
          </p:cNvPr>
          <p:cNvSpPr/>
          <p:nvPr/>
        </p:nvSpPr>
        <p:spPr>
          <a:xfrm>
            <a:off x="1639745" y="4019678"/>
            <a:ext cx="1663355" cy="2840928"/>
          </a:xfrm>
          <a:custGeom>
            <a:avLst/>
            <a:gdLst>
              <a:gd name="connsiteX0" fmla="*/ 0 w 1663355"/>
              <a:gd name="connsiteY0" fmla="*/ 601608 h 2840928"/>
              <a:gd name="connsiteX1" fmla="*/ 0 w 1663355"/>
              <a:gd name="connsiteY1" fmla="*/ 1803066 h 2840928"/>
              <a:gd name="connsiteX2" fmla="*/ 0 w 1663355"/>
              <a:gd name="connsiteY2" fmla="*/ 2840928 h 2840928"/>
              <a:gd name="connsiteX3" fmla="*/ 553270 w 1663355"/>
              <a:gd name="connsiteY3" fmla="*/ 2840928 h 2840928"/>
              <a:gd name="connsiteX4" fmla="*/ 1108313 w 1663355"/>
              <a:gd name="connsiteY4" fmla="*/ 2840928 h 2840928"/>
              <a:gd name="connsiteX5" fmla="*/ 1663356 w 1663355"/>
              <a:gd name="connsiteY5" fmla="*/ 2840928 h 2840928"/>
              <a:gd name="connsiteX6" fmla="*/ 1663356 w 1663355"/>
              <a:gd name="connsiteY6" fmla="*/ 1201458 h 2840928"/>
              <a:gd name="connsiteX7" fmla="*/ 1663356 w 1663355"/>
              <a:gd name="connsiteY7" fmla="*/ 1201458 h 2840928"/>
              <a:gd name="connsiteX8" fmla="*/ 1663356 w 1663355"/>
              <a:gd name="connsiteY8" fmla="*/ 1201458 h 2840928"/>
              <a:gd name="connsiteX9" fmla="*/ 1663356 w 1663355"/>
              <a:gd name="connsiteY9" fmla="*/ 0 h 2840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3355" h="2840928">
                <a:moveTo>
                  <a:pt x="0" y="601608"/>
                </a:moveTo>
                <a:lnTo>
                  <a:pt x="0" y="1803066"/>
                </a:lnTo>
                <a:lnTo>
                  <a:pt x="0" y="2840928"/>
                </a:lnTo>
                <a:lnTo>
                  <a:pt x="553270" y="2840928"/>
                </a:lnTo>
                <a:lnTo>
                  <a:pt x="1108313" y="2840928"/>
                </a:lnTo>
                <a:lnTo>
                  <a:pt x="1663356" y="284092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1201458"/>
                </a:lnTo>
                <a:lnTo>
                  <a:pt x="1663356" y="0"/>
                </a:lnTo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980C1004-A357-E12C-47FD-44658E222B6D}"/>
              </a:ext>
            </a:extLst>
          </p:cNvPr>
          <p:cNvSpPr/>
          <p:nvPr/>
        </p:nvSpPr>
        <p:spPr>
          <a:xfrm>
            <a:off x="5326436" y="5315720"/>
            <a:ext cx="776705" cy="770480"/>
          </a:xfrm>
          <a:custGeom>
            <a:avLst/>
            <a:gdLst>
              <a:gd name="connsiteX0" fmla="*/ 388353 w 776705"/>
              <a:gd name="connsiteY0" fmla="*/ 0 h 770480"/>
              <a:gd name="connsiteX1" fmla="*/ 0 w 776705"/>
              <a:gd name="connsiteY1" fmla="*/ 385240 h 770480"/>
              <a:gd name="connsiteX2" fmla="*/ 388353 w 776705"/>
              <a:gd name="connsiteY2" fmla="*/ 770481 h 770480"/>
              <a:gd name="connsiteX3" fmla="*/ 776705 w 776705"/>
              <a:gd name="connsiteY3" fmla="*/ 385240 h 770480"/>
              <a:gd name="connsiteX4" fmla="*/ 388353 w 776705"/>
              <a:gd name="connsiteY4" fmla="*/ 0 h 77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6705" h="770480">
                <a:moveTo>
                  <a:pt x="388353" y="0"/>
                </a:moveTo>
                <a:cubicBezTo>
                  <a:pt x="173783" y="0"/>
                  <a:pt x="0" y="172391"/>
                  <a:pt x="0" y="385240"/>
                </a:cubicBezTo>
                <a:cubicBezTo>
                  <a:pt x="0" y="598090"/>
                  <a:pt x="173783" y="770481"/>
                  <a:pt x="388353" y="770481"/>
                </a:cubicBezTo>
                <a:cubicBezTo>
                  <a:pt x="602922" y="770481"/>
                  <a:pt x="776705" y="598090"/>
                  <a:pt x="776705" y="385240"/>
                </a:cubicBezTo>
                <a:cubicBezTo>
                  <a:pt x="774932" y="170632"/>
                  <a:pt x="601149" y="0"/>
                  <a:pt x="388353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3" name="Free-form: Shape 12">
            <a:extLst>
              <a:ext uri="{FF2B5EF4-FFF2-40B4-BE49-F238E27FC236}">
                <a16:creationId xmlns:a16="http://schemas.microsoft.com/office/drawing/2014/main" id="{C8163DF8-9C2F-1050-64BE-45719278B7E1}"/>
              </a:ext>
            </a:extLst>
          </p:cNvPr>
          <p:cNvSpPr/>
          <p:nvPr/>
        </p:nvSpPr>
        <p:spPr>
          <a:xfrm>
            <a:off x="-4104" y="4315205"/>
            <a:ext cx="1386720" cy="2545401"/>
          </a:xfrm>
          <a:custGeom>
            <a:avLst/>
            <a:gdLst>
              <a:gd name="connsiteX0" fmla="*/ 1386721 w 1386720"/>
              <a:gd name="connsiteY0" fmla="*/ 0 h 2545401"/>
              <a:gd name="connsiteX1" fmla="*/ 0 w 1386720"/>
              <a:gd name="connsiteY1" fmla="*/ 499581 h 2545401"/>
              <a:gd name="connsiteX2" fmla="*/ 0 w 1386720"/>
              <a:gd name="connsiteY2" fmla="*/ 2545402 h 2545401"/>
              <a:gd name="connsiteX3" fmla="*/ 1386721 w 1386720"/>
              <a:gd name="connsiteY3" fmla="*/ 2545402 h 2545401"/>
              <a:gd name="connsiteX4" fmla="*/ 1386721 w 1386720"/>
              <a:gd name="connsiteY4" fmla="*/ 0 h 2545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20" h="2545401">
                <a:moveTo>
                  <a:pt x="1386721" y="0"/>
                </a:moveTo>
                <a:lnTo>
                  <a:pt x="0" y="499581"/>
                </a:lnTo>
                <a:lnTo>
                  <a:pt x="0" y="2545402"/>
                </a:lnTo>
                <a:lnTo>
                  <a:pt x="1386721" y="2545402"/>
                </a:lnTo>
                <a:lnTo>
                  <a:pt x="1386721" y="0"/>
                </a:ln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Free-form: Shape 14">
            <a:extLst>
              <a:ext uri="{FF2B5EF4-FFF2-40B4-BE49-F238E27FC236}">
                <a16:creationId xmlns:a16="http://schemas.microsoft.com/office/drawing/2014/main" id="{EBB01DF3-4064-4DDF-5757-8C5FBBF028DA}"/>
              </a:ext>
            </a:extLst>
          </p:cNvPr>
          <p:cNvSpPr/>
          <p:nvPr/>
        </p:nvSpPr>
        <p:spPr>
          <a:xfrm>
            <a:off x="5117186" y="6327196"/>
            <a:ext cx="1970136" cy="540040"/>
          </a:xfrm>
          <a:custGeom>
            <a:avLst/>
            <a:gdLst>
              <a:gd name="connsiteX0" fmla="*/ 984182 w 1970136"/>
              <a:gd name="connsiteY0" fmla="*/ 0 h 540040"/>
              <a:gd name="connsiteX1" fmla="*/ 0 w 1970136"/>
              <a:gd name="connsiteY1" fmla="*/ 540041 h 540040"/>
              <a:gd name="connsiteX2" fmla="*/ 1970137 w 1970136"/>
              <a:gd name="connsiteY2" fmla="*/ 540041 h 540040"/>
              <a:gd name="connsiteX3" fmla="*/ 984182 w 1970136"/>
              <a:gd name="connsiteY3" fmla="*/ 0 h 54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70136" h="540040">
                <a:moveTo>
                  <a:pt x="984182" y="0"/>
                </a:moveTo>
                <a:cubicBezTo>
                  <a:pt x="569230" y="0"/>
                  <a:pt x="205703" y="216368"/>
                  <a:pt x="0" y="540041"/>
                </a:cubicBezTo>
                <a:lnTo>
                  <a:pt x="1970137" y="540041"/>
                </a:lnTo>
                <a:cubicBezTo>
                  <a:pt x="1764434" y="216368"/>
                  <a:pt x="1399134" y="0"/>
                  <a:pt x="984182" y="0"/>
                </a:cubicBezTo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A167C690-510E-364C-910B-F6A341FFBA8A}"/>
              </a:ext>
            </a:extLst>
          </p:cNvPr>
          <p:cNvSpPr/>
          <p:nvPr/>
        </p:nvSpPr>
        <p:spPr>
          <a:xfrm>
            <a:off x="3567322" y="5331958"/>
            <a:ext cx="1294509" cy="1528648"/>
          </a:xfrm>
          <a:custGeom>
            <a:avLst/>
            <a:gdLst>
              <a:gd name="connsiteX0" fmla="*/ 517804 w 1294509"/>
              <a:gd name="connsiteY0" fmla="*/ 0 h 1528648"/>
              <a:gd name="connsiteX1" fmla="*/ 0 w 1294509"/>
              <a:gd name="connsiteY1" fmla="*/ 186463 h 1528648"/>
              <a:gd name="connsiteX2" fmla="*/ 0 w 1294509"/>
              <a:gd name="connsiteY2" fmla="*/ 1528648 h 1528648"/>
              <a:gd name="connsiteX3" fmla="*/ 517804 w 1294509"/>
              <a:gd name="connsiteY3" fmla="*/ 1528648 h 1528648"/>
              <a:gd name="connsiteX4" fmla="*/ 1294509 w 1294509"/>
              <a:gd name="connsiteY4" fmla="*/ 1528648 h 1528648"/>
              <a:gd name="connsiteX5" fmla="*/ 1294509 w 1294509"/>
              <a:gd name="connsiteY5" fmla="*/ 1231362 h 1528648"/>
              <a:gd name="connsiteX6" fmla="*/ 1294509 w 1294509"/>
              <a:gd name="connsiteY6" fmla="*/ 513654 h 1528648"/>
              <a:gd name="connsiteX7" fmla="*/ 1294509 w 1294509"/>
              <a:gd name="connsiteY7" fmla="*/ 281454 h 1528648"/>
              <a:gd name="connsiteX8" fmla="*/ 517804 w 1294509"/>
              <a:gd name="connsiteY8" fmla="*/ 0 h 1528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94509" h="1528648">
                <a:moveTo>
                  <a:pt x="517804" y="0"/>
                </a:moveTo>
                <a:lnTo>
                  <a:pt x="0" y="186463"/>
                </a:lnTo>
                <a:lnTo>
                  <a:pt x="0" y="1528648"/>
                </a:lnTo>
                <a:lnTo>
                  <a:pt x="517804" y="1528648"/>
                </a:lnTo>
                <a:lnTo>
                  <a:pt x="1294509" y="1528648"/>
                </a:lnTo>
                <a:lnTo>
                  <a:pt x="1294509" y="1231362"/>
                </a:lnTo>
                <a:lnTo>
                  <a:pt x="1294509" y="513654"/>
                </a:lnTo>
                <a:lnTo>
                  <a:pt x="1294509" y="281454"/>
                </a:lnTo>
                <a:lnTo>
                  <a:pt x="517804" y="0"/>
                </a:lnTo>
                <a:close/>
              </a:path>
            </a:pathLst>
          </a:custGeom>
          <a:solidFill>
            <a:schemeClr val="tx2"/>
          </a:solidFill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7F4FF-75C2-43F2-87FF-27F47B898CC7}"/>
              </a:ext>
            </a:extLst>
          </p:cNvPr>
          <p:cNvSpPr txBox="1"/>
          <p:nvPr userDrawn="1"/>
        </p:nvSpPr>
        <p:spPr>
          <a:xfrm>
            <a:off x="0" y="1326777"/>
            <a:ext cx="696410" cy="39444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979990" y="1149747"/>
            <a:ext cx="10515600" cy="7485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2" name="Undertittel 2">
            <a:extLst>
              <a:ext uri="{FF2B5EF4-FFF2-40B4-BE49-F238E27FC236}">
                <a16:creationId xmlns:a16="http://schemas.microsoft.com/office/drawing/2014/main" id="{EF133ADD-CA3F-4D89-9548-145EBCFA5E6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979990" y="1917887"/>
            <a:ext cx="10515600" cy="95231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tx2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2B3EF36F-9027-4127-9E5F-1980F56E3866}"/>
              </a:ext>
            </a:extLst>
          </p:cNvPr>
          <p:cNvSpPr/>
          <p:nvPr userDrawn="1"/>
        </p:nvSpPr>
        <p:spPr>
          <a:xfrm rot="16200000">
            <a:off x="8784029" y="3450029"/>
            <a:ext cx="1898253" cy="491768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292DB0-5A81-408B-B947-C704361DA0D8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0415365F-A6B1-7ABC-03C2-60295E9624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7789" y="5576612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4923DD7-CB9A-E187-7BC7-81339903EF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790" y="5860355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44DC9403-716E-2ED3-098F-ABE61A20E7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0174" y="5292869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DA092E5A-A464-1490-2E77-0011E74B8B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95118" y="5219765"/>
            <a:ext cx="941263" cy="906903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D6ACE09-5BD6-0DB6-96F7-865A59DCD3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7789" y="4387715"/>
            <a:ext cx="3432175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Stilling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1A9AEA0-6704-1D05-1B52-59D94DCC92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37790" y="4671458"/>
            <a:ext cx="2746820" cy="28374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err="1"/>
              <a:t>Firma</a:t>
            </a:r>
            <a:endParaRPr lang="en-GB"/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ACCA4381-FCEB-8FCB-D195-10F0A81F29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0174" y="4103972"/>
            <a:ext cx="3432175" cy="28374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err="1"/>
              <a:t>Navn</a:t>
            </a:r>
            <a:endParaRPr lang="en-GB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B3E52EC-72DD-79DF-1313-799BA8AE25E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95118" y="4076568"/>
            <a:ext cx="914400" cy="914400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Legg inn bilde av foredrags-holder</a:t>
            </a:r>
          </a:p>
        </p:txBody>
      </p:sp>
    </p:spTree>
    <p:extLst>
      <p:ext uri="{BB962C8B-B14F-4D97-AF65-F5344CB8AC3E}">
        <p14:creationId xmlns:p14="http://schemas.microsoft.com/office/powerpoint/2010/main" val="138461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CB27D4A-82CE-2331-7A5C-DB1603904B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9064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venst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B4086320-80A5-E251-963D-8942574E6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67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A95CDF8-E652-F656-4FD2-43887770A68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284633"/>
            <a:ext cx="3459163" cy="6573367"/>
          </a:xfrm>
          <a:custGeom>
            <a:avLst/>
            <a:gdLst>
              <a:gd name="connsiteX0" fmla="*/ 3459163 w 3459163"/>
              <a:gd name="connsiteY0" fmla="*/ 0 h 6573367"/>
              <a:gd name="connsiteX1" fmla="*/ 3459163 w 3459163"/>
              <a:gd name="connsiteY1" fmla="*/ 6573367 h 6573367"/>
              <a:gd name="connsiteX2" fmla="*/ 2 w 3459163"/>
              <a:gd name="connsiteY2" fmla="*/ 6573367 h 6573367"/>
              <a:gd name="connsiteX3" fmla="*/ 2 w 3459163"/>
              <a:gd name="connsiteY3" fmla="*/ 1035759 h 6573367"/>
              <a:gd name="connsiteX4" fmla="*/ 0 w 3459163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3" h="6573367">
                <a:moveTo>
                  <a:pt x="3459163" y="0"/>
                </a:moveTo>
                <a:lnTo>
                  <a:pt x="3459163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C3B1D4-7AD3-F069-1680-7B20B022F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7D8C5458-127F-B595-AFD7-D0F26EB235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316928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8D8A2401-5035-41FB-18D1-770D39CE3A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754FAB-00B8-40A1-BFBE-648EFBED8B8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ECA14E0F-D44F-D5D7-5542-B79E0FE17D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6512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569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3ED203E-0F97-A402-EB7F-66690F51907E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5C21EC-6C3A-37BB-D819-AD72F9C43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42907" y="3660356"/>
            <a:ext cx="6532091" cy="3207072"/>
          </a:xfrm>
          <a:prstGeom prst="rect">
            <a:avLst/>
          </a:prstGeom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1F37EFFB-7328-0F27-2AE3-FBFF9D2EFAB9}"/>
              </a:ext>
            </a:extLst>
          </p:cNvPr>
          <p:cNvSpPr/>
          <p:nvPr userDrawn="1"/>
        </p:nvSpPr>
        <p:spPr>
          <a:xfrm>
            <a:off x="4338701" y="3396114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581D0E31-25F5-25A9-901C-ED9FCAA19C53}"/>
              </a:ext>
            </a:extLst>
          </p:cNvPr>
          <p:cNvSpPr/>
          <p:nvPr userDrawn="1"/>
        </p:nvSpPr>
        <p:spPr>
          <a:xfrm>
            <a:off x="2691306" y="4293249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27" name="Picture 26" descr="A black and white logo&#10;&#10;Description automatically generated">
            <a:extLst>
              <a:ext uri="{FF2B5EF4-FFF2-40B4-BE49-F238E27FC236}">
                <a16:creationId xmlns:a16="http://schemas.microsoft.com/office/drawing/2014/main" id="{6B97A7E8-53B0-E152-DFC2-AC799180D1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596" y="6278387"/>
            <a:ext cx="1910154" cy="337313"/>
          </a:xfrm>
          <a:prstGeom prst="rect">
            <a:avLst/>
          </a:prstGeom>
        </p:spPr>
      </p:pic>
      <p:sp>
        <p:nvSpPr>
          <p:cNvPr id="7" name="Title 11">
            <a:extLst>
              <a:ext uri="{FF2B5EF4-FFF2-40B4-BE49-F238E27FC236}">
                <a16:creationId xmlns:a16="http://schemas.microsoft.com/office/drawing/2014/main" id="{D8C0740E-5EA6-AD12-45CF-8AB8DE503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10894418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agenda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A86AEBC4-1710-D82A-FEC2-DE00410785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8596" y="1937368"/>
            <a:ext cx="4754311" cy="408112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38451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B1152845-C919-1234-0BCD-0964A93F3C0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88339" y="1136176"/>
            <a:ext cx="6400800" cy="71999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749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7D712FF-9545-1CE1-8D54-A376331C6A8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175" y="284633"/>
            <a:ext cx="3459162" cy="6573367"/>
          </a:xfrm>
          <a:custGeom>
            <a:avLst/>
            <a:gdLst>
              <a:gd name="connsiteX0" fmla="*/ 3459162 w 3459162"/>
              <a:gd name="connsiteY0" fmla="*/ 0 h 6573367"/>
              <a:gd name="connsiteX1" fmla="*/ 3459162 w 3459162"/>
              <a:gd name="connsiteY1" fmla="*/ 6573367 h 6573367"/>
              <a:gd name="connsiteX2" fmla="*/ 2 w 3459162"/>
              <a:gd name="connsiteY2" fmla="*/ 6573367 h 6573367"/>
              <a:gd name="connsiteX3" fmla="*/ 2 w 3459162"/>
              <a:gd name="connsiteY3" fmla="*/ 1035759 h 6573367"/>
              <a:gd name="connsiteX4" fmla="*/ 0 w 3459162"/>
              <a:gd name="connsiteY4" fmla="*/ 1035759 h 657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62" h="6573367">
                <a:moveTo>
                  <a:pt x="3459162" y="0"/>
                </a:moveTo>
                <a:lnTo>
                  <a:pt x="3459162" y="6573367"/>
                </a:lnTo>
                <a:lnTo>
                  <a:pt x="2" y="6573367"/>
                </a:lnTo>
                <a:lnTo>
                  <a:pt x="2" y="1035759"/>
                </a:lnTo>
                <a:lnTo>
                  <a:pt x="0" y="103575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71E99D-F962-624B-702B-2B27EBCC789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806412" y="4941888"/>
            <a:ext cx="6384925" cy="1916112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A1157B48-BBA0-58BC-686F-7B38D5AF40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1CD4FF4-C52A-A021-F5B8-B8C0E5AA0E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32175" y="477781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176C4D0-A260-6AC8-21D4-3E52A9D4F1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10EFD298-C732-28BA-FFA2-62116DA45F9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79950" y="1136176"/>
            <a:ext cx="6400800" cy="71999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792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9EBFDB6-49A9-07D5-2B6E-BDC283B4663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432675" y="-166688"/>
            <a:ext cx="4759325" cy="7024688"/>
          </a:xfrm>
          <a:custGeom>
            <a:avLst/>
            <a:gdLst>
              <a:gd name="connsiteX0" fmla="*/ 2348670 w 4759325"/>
              <a:gd name="connsiteY0" fmla="*/ 0 h 7024688"/>
              <a:gd name="connsiteX1" fmla="*/ 2348954 w 4759325"/>
              <a:gd name="connsiteY1" fmla="*/ 0 h 7024688"/>
              <a:gd name="connsiteX2" fmla="*/ 4759325 w 4759325"/>
              <a:gd name="connsiteY2" fmla="*/ 996652 h 7024688"/>
              <a:gd name="connsiteX3" fmla="*/ 4431847 w 4759325"/>
              <a:gd name="connsiteY3" fmla="*/ 996652 h 7024688"/>
              <a:gd name="connsiteX4" fmla="*/ 4431847 w 4759325"/>
              <a:gd name="connsiteY4" fmla="*/ 997373 h 7024688"/>
              <a:gd name="connsiteX5" fmla="*/ 4739869 w 4759325"/>
              <a:gd name="connsiteY5" fmla="*/ 997373 h 7024688"/>
              <a:gd name="connsiteX6" fmla="*/ 4739869 w 4759325"/>
              <a:gd name="connsiteY6" fmla="*/ 998027 h 7024688"/>
              <a:gd name="connsiteX7" fmla="*/ 4759325 w 4759325"/>
              <a:gd name="connsiteY7" fmla="*/ 998027 h 7024688"/>
              <a:gd name="connsiteX8" fmla="*/ 4759325 w 4759325"/>
              <a:gd name="connsiteY8" fmla="*/ 7024688 h 7024688"/>
              <a:gd name="connsiteX9" fmla="*/ 0 w 4759325"/>
              <a:gd name="connsiteY9" fmla="*/ 7024688 h 7024688"/>
              <a:gd name="connsiteX10" fmla="*/ 0 w 4759325"/>
              <a:gd name="connsiteY10" fmla="*/ 893768 h 7024688"/>
              <a:gd name="connsiteX11" fmla="*/ 933 w 4759325"/>
              <a:gd name="connsiteY11" fmla="*/ 893768 h 7024688"/>
              <a:gd name="connsiteX12" fmla="*/ 0 w 4759325"/>
              <a:gd name="connsiteY12" fmla="*/ 859768 h 7024688"/>
              <a:gd name="connsiteX13" fmla="*/ 0 w 4759325"/>
              <a:gd name="connsiteY13" fmla="*/ 855938 h 70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59325" h="7024688">
                <a:moveTo>
                  <a:pt x="2348670" y="0"/>
                </a:moveTo>
                <a:lnTo>
                  <a:pt x="2348954" y="0"/>
                </a:lnTo>
                <a:lnTo>
                  <a:pt x="4759325" y="996652"/>
                </a:lnTo>
                <a:lnTo>
                  <a:pt x="4431847" y="996652"/>
                </a:lnTo>
                <a:lnTo>
                  <a:pt x="4431847" y="997373"/>
                </a:lnTo>
                <a:lnTo>
                  <a:pt x="4739869" y="997373"/>
                </a:lnTo>
                <a:lnTo>
                  <a:pt x="4739869" y="998027"/>
                </a:lnTo>
                <a:lnTo>
                  <a:pt x="4759325" y="998027"/>
                </a:lnTo>
                <a:lnTo>
                  <a:pt x="4759325" y="7024688"/>
                </a:lnTo>
                <a:lnTo>
                  <a:pt x="0" y="7024688"/>
                </a:lnTo>
                <a:lnTo>
                  <a:pt x="0" y="893768"/>
                </a:lnTo>
                <a:lnTo>
                  <a:pt x="933" y="893768"/>
                </a:lnTo>
                <a:lnTo>
                  <a:pt x="0" y="859768"/>
                </a:lnTo>
                <a:lnTo>
                  <a:pt x="0" y="855938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1" y="838665"/>
            <a:ext cx="4759430" cy="667022"/>
          </a:xfrm>
        </p:spPr>
        <p:txBody>
          <a:bodyPr/>
          <a:lstStyle>
            <a:lvl1pPr>
              <a:defRPr sz="28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DE1B8161-969C-D042-6431-2784383F4E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D2682F5-965C-4B9D-7648-EF6FCA39683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DB9588-1561-F44B-84CC-4F03262F1F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87459" y="2192357"/>
            <a:ext cx="2905893" cy="4664075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EFBB788-48B0-02B9-5F50-8B0D8C4701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79950" y="1136176"/>
            <a:ext cx="6400800" cy="71999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E466933-3603-8C28-CB72-D9B6A2E38F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6727294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5978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li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CAA4C38-FCA7-D930-6E2B-EAFBEB5633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1496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B2BC3F93-F77D-E229-899E-4A04F3AE41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5248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hvit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6C6CCAB-BF55-4E0D-8627-6C55BE720763}"/>
              </a:ext>
            </a:extLst>
          </p:cNvPr>
          <p:cNvSpPr txBox="1">
            <a:spLocks/>
          </p:cNvSpPr>
          <p:nvPr userDrawn="1"/>
        </p:nvSpPr>
        <p:spPr>
          <a:xfrm>
            <a:off x="9628062" y="6126668"/>
            <a:ext cx="2319701" cy="54462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C3B750D9-36D3-E4CF-811B-373368B6A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842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skumring_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7F0B5B-DFB0-2BE1-5DDD-FF9F3E8548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0136C000-A5C6-F267-14ED-00EA07C1D31B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rgbClr val="BAD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1FEEC9A-5593-1DFF-3930-EC73DB3FA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302A00A-D3A5-9A11-6C96-8C0894918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83950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 tekstboks_turkis_skum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7F0B5B-DFB0-2BE1-5DDD-FF9F3E8548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D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11109564" cy="1197768"/>
          </a:xfrm>
        </p:spPr>
        <p:txBody>
          <a:bodyPr anchor="t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293AA-A723-4F94-9186-2A021880939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02817" y="6261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162DBAC4-9A31-4F63-A248-0ADB4E0D6F6E}" type="datetime1">
              <a:rPr lang="nb-NO" smtClean="0"/>
              <a:pPr/>
              <a:t>09.10.2024</a:t>
            </a:fld>
            <a:endParaRPr lang="nb-NO"/>
          </a:p>
        </p:txBody>
      </p:sp>
      <p:sp>
        <p:nvSpPr>
          <p:cNvPr id="6" name="Rektangel 7">
            <a:extLst>
              <a:ext uri="{FF2B5EF4-FFF2-40B4-BE49-F238E27FC236}">
                <a16:creationId xmlns:a16="http://schemas.microsoft.com/office/drawing/2014/main" id="{0136C000-A5C6-F267-14ED-00EA07C1D31B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31FEEC9A-5593-1DFF-3930-EC73DB3FAB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BAEECA5-57AB-649A-8766-A14941EA5B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15360"/>
            <a:ext cx="11109325" cy="378343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27930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4988859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436B899-C5D1-4264-8765-76A76E2918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D6AE669-AA60-4BC5-90BD-43D372A66A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126668"/>
            <a:ext cx="2319701" cy="544626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97A44AB-81BA-CA0D-5B67-B88B4C0B1C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06972"/>
            <a:ext cx="4988860" cy="3719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37EF6102-81B5-DC78-04F1-77EE09466D9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3546" y="7007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230660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7536" y="983456"/>
            <a:ext cx="5064414" cy="132556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49D79D-9A00-4784-A3B8-CF0103E7B6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91225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pic>
        <p:nvPicPr>
          <p:cNvPr id="12" name="Bilde 7">
            <a:extLst>
              <a:ext uri="{FF2B5EF4-FFF2-40B4-BE49-F238E27FC236}">
                <a16:creationId xmlns:a16="http://schemas.microsoft.com/office/drawing/2014/main" id="{E3A69261-4366-4EA5-8FDF-062F8DB38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D69544B-5133-4B5C-8D3F-0C4DBFA4F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66582" y="1102178"/>
            <a:ext cx="1129410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 </a:t>
            </a:r>
            <a:endParaRPr lang="nb-NO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F57346-9C64-186C-E067-67E2E9A8D4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53297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FDB9EF1-799F-259F-E827-B4FBEA1F6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27535" y="2424417"/>
            <a:ext cx="5064413" cy="3636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764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4FB50-9DF7-25D3-65D4-4F9649BA79A4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4AC16F3B-C981-8413-D41D-C9DD055CEF7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741920" y="0"/>
            <a:ext cx="445008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sette inn bilde</a:t>
            </a:r>
          </a:p>
        </p:txBody>
      </p:sp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05C6CA57-AF52-4D7D-B4CC-CFC331820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6495781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Sett inn kort tittel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FB1E14AD-DD2E-52C2-6F11-DB89B920EE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5915B01-65C6-D5FB-2CF9-97930E140C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8596" y="1937368"/>
            <a:ext cx="6570992" cy="40811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569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667D60-0936-D54D-8713-9BEADBE80E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7"/>
            <a:ext cx="4988859" cy="1197768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923CB1-618F-7346-ABF0-1C0CDF42DD29}"/>
              </a:ext>
            </a:extLst>
          </p:cNvPr>
          <p:cNvSpPr/>
          <p:nvPr userDrawn="1"/>
        </p:nvSpPr>
        <p:spPr>
          <a:xfrm>
            <a:off x="0" y="1102178"/>
            <a:ext cx="620486" cy="24252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A4E307-86D5-4793-92DF-F8069B15D10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72200" y="0"/>
            <a:ext cx="6019800" cy="6858000"/>
          </a:xfrm>
          <a:custGeom>
            <a:avLst/>
            <a:gdLst>
              <a:gd name="connsiteX0" fmla="*/ 0 w 6019800"/>
              <a:gd name="connsiteY0" fmla="*/ 0 h 6858000"/>
              <a:gd name="connsiteX1" fmla="*/ 2529841 w 6019800"/>
              <a:gd name="connsiteY1" fmla="*/ 0 h 6858000"/>
              <a:gd name="connsiteX2" fmla="*/ 6019800 w 6019800"/>
              <a:gd name="connsiteY2" fmla="*/ 1804566 h 6858000"/>
              <a:gd name="connsiteX3" fmla="*/ 6019800 w 6019800"/>
              <a:gd name="connsiteY3" fmla="*/ 6858000 h 6858000"/>
              <a:gd name="connsiteX4" fmla="*/ 0 w 60198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9800" h="6858000">
                <a:moveTo>
                  <a:pt x="0" y="0"/>
                </a:moveTo>
                <a:lnTo>
                  <a:pt x="2529841" y="0"/>
                </a:lnTo>
                <a:lnTo>
                  <a:pt x="6019800" y="1804566"/>
                </a:lnTo>
                <a:lnTo>
                  <a:pt x="6019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Klikk på ikonet for å sette inn bilde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09DF7A-801D-4290-B584-506A9F582E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96500" y="120650"/>
            <a:ext cx="1965960" cy="533400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30000"/>
              </a:lnSpc>
              <a:spcBef>
                <a:spcPts val="0"/>
              </a:spcBef>
              <a:buNone/>
              <a:defRPr sz="900">
                <a:latin typeface="+mn-lt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3D396122-9CED-442A-AC2B-332AEC4FE8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6CA363D-26A6-3360-0181-8224BDA90A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306972"/>
            <a:ext cx="4988860" cy="37196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7733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12C2713-D3D7-4360-96B1-C781B31CFD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-1"/>
            <a:ext cx="12192000" cy="6867525"/>
          </a:xfrm>
          <a:custGeom>
            <a:avLst/>
            <a:gdLst>
              <a:gd name="connsiteX0" fmla="*/ 11460694 w 12192000"/>
              <a:gd name="connsiteY0" fmla="*/ 0 h 6867525"/>
              <a:gd name="connsiteX1" fmla="*/ 12192000 w 12192000"/>
              <a:gd name="connsiteY1" fmla="*/ 0 h 6867525"/>
              <a:gd name="connsiteX2" fmla="*/ 12192000 w 12192000"/>
              <a:gd name="connsiteY2" fmla="*/ 6867525 h 6867525"/>
              <a:gd name="connsiteX3" fmla="*/ 0 w 12192000"/>
              <a:gd name="connsiteY3" fmla="*/ 6867525 h 6867525"/>
              <a:gd name="connsiteX4" fmla="*/ 0 w 12192000"/>
              <a:gd name="connsiteY4" fmla="*/ 397042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67525">
                <a:moveTo>
                  <a:pt x="11460694" y="0"/>
                </a:moveTo>
                <a:lnTo>
                  <a:pt x="12192000" y="0"/>
                </a:lnTo>
                <a:lnTo>
                  <a:pt x="12192000" y="6867525"/>
                </a:lnTo>
                <a:lnTo>
                  <a:pt x="0" y="6867525"/>
                </a:lnTo>
                <a:lnTo>
                  <a:pt x="0" y="397042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FFB9E390-65F3-7541-BDB9-EF047A0CA9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8061" y="6126668"/>
            <a:ext cx="2319701" cy="5446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7124C8B-373D-934A-862B-B430F14021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82003"/>
            <a:ext cx="714382" cy="700839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04C4F9B-C621-954C-8EA4-312F9B4175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6488" y="625475"/>
            <a:ext cx="4235450" cy="140335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0"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Klikk for å sette inn et sitat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969FAA7-3A19-4974-AB53-2C132B3E7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7836" y="6192567"/>
            <a:ext cx="2236335" cy="403303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F001BB11-238F-8D1C-584C-937001C0E2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6766" y="30355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</p:spTree>
    <p:extLst>
      <p:ext uri="{BB962C8B-B14F-4D97-AF65-F5344CB8AC3E}">
        <p14:creationId xmlns:p14="http://schemas.microsoft.com/office/powerpoint/2010/main" val="779631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9B21FAC-911C-7BFC-AA79-0BC3045FDABA}"/>
              </a:ext>
            </a:extLst>
          </p:cNvPr>
          <p:cNvSpPr/>
          <p:nvPr/>
        </p:nvSpPr>
        <p:spPr>
          <a:xfrm>
            <a:off x="8767915" y="2483751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81DD0-5A20-4AC3-A04D-DD9920CBB000}"/>
              </a:ext>
            </a:extLst>
          </p:cNvPr>
          <p:cNvSpPr txBox="1"/>
          <p:nvPr userDrawn="1"/>
        </p:nvSpPr>
        <p:spPr>
          <a:xfrm>
            <a:off x="9109317" y="2522565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6C4CB-9127-4E77-BBB0-ED32C30FB812}"/>
              </a:ext>
            </a:extLst>
          </p:cNvPr>
          <p:cNvSpPr txBox="1"/>
          <p:nvPr userDrawn="1"/>
        </p:nvSpPr>
        <p:spPr>
          <a:xfrm>
            <a:off x="9109317" y="2991581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216821-62EC-4BAC-9983-85EA4E0942C6}"/>
              </a:ext>
            </a:extLst>
          </p:cNvPr>
          <p:cNvSpPr txBox="1"/>
          <p:nvPr userDrawn="1"/>
        </p:nvSpPr>
        <p:spPr>
          <a:xfrm>
            <a:off x="9109317" y="3460597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833728-E5CC-4B3A-93CD-E8BF9FA74ADB}"/>
              </a:ext>
            </a:extLst>
          </p:cNvPr>
          <p:cNvSpPr txBox="1"/>
          <p:nvPr userDrawn="1"/>
        </p:nvSpPr>
        <p:spPr>
          <a:xfrm>
            <a:off x="9109317" y="392961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C8FBEC8-AE8C-4A90-915C-151FE11B8E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80880" y="2963066"/>
            <a:ext cx="311150" cy="3111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73C44D8-C6B9-4AEB-99D4-D32B499924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80880" y="3428132"/>
            <a:ext cx="311150" cy="31115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FD09C69-367C-4D35-8227-949DFEE6270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0880" y="3902666"/>
            <a:ext cx="311150" cy="31115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8880575-5544-0965-E6E2-3D85872721D2}"/>
              </a:ext>
            </a:extLst>
          </p:cNvPr>
          <p:cNvGrpSpPr/>
          <p:nvPr userDrawn="1"/>
        </p:nvGrpSpPr>
        <p:grpSpPr>
          <a:xfrm>
            <a:off x="8767915" y="2483751"/>
            <a:ext cx="311150" cy="311279"/>
            <a:chOff x="8866628" y="4729061"/>
            <a:chExt cx="311150" cy="311279"/>
          </a:xfrm>
        </p:grpSpPr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42A8DDA-F5CC-F13F-1FAA-28BD82DB2BAB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1" name="Graphic 20" descr="Marker with solid fill">
              <a:extLst>
                <a:ext uri="{FF2B5EF4-FFF2-40B4-BE49-F238E27FC236}">
                  <a16:creationId xmlns:a16="http://schemas.microsoft.com/office/drawing/2014/main" id="{626C4FB0-841A-4AF7-59B5-AB960D46D9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4636938" y="4255248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4062" y="1836722"/>
            <a:ext cx="3134271" cy="2109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A158F2-91B8-8ACA-9075-2C979DA3C09C}"/>
              </a:ext>
            </a:extLst>
          </p:cNvPr>
          <p:cNvSpPr txBox="1"/>
          <p:nvPr userDrawn="1"/>
        </p:nvSpPr>
        <p:spPr>
          <a:xfrm>
            <a:off x="9109317" y="4409961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4327765C-D524-E3B3-00A0-54E548684841}"/>
              </a:ext>
            </a:extLst>
          </p:cNvPr>
          <p:cNvSpPr/>
          <p:nvPr/>
        </p:nvSpPr>
        <p:spPr>
          <a:xfrm>
            <a:off x="8767915" y="4377433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18" name="Graphic 17" descr="Envelope with solid fill">
            <a:extLst>
              <a:ext uri="{FF2B5EF4-FFF2-40B4-BE49-F238E27FC236}">
                <a16:creationId xmlns:a16="http://schemas.microsoft.com/office/drawing/2014/main" id="{0343B5F1-5F51-D4C4-EA93-C557C54FC96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4433120"/>
            <a:ext cx="200447" cy="2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75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vslutningsside_gradient_med pr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785" y="137391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3393412" y="4224885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0536" y="1806359"/>
            <a:ext cx="3134271" cy="2109920"/>
          </a:xfrm>
          <a:prstGeom prst="rect">
            <a:avLst/>
          </a:prstGeom>
        </p:spPr>
      </p:pic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CD752BA6-485C-8E63-D08F-C98324A4A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75254" y="2798414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F3988865-8943-BE0D-8AAA-69F288168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75254" y="3410889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85DE6EDE-BF46-7565-9AD3-8B0992F9DCA4}"/>
              </a:ext>
            </a:extLst>
          </p:cNvPr>
          <p:cNvSpPr/>
          <p:nvPr userDrawn="1"/>
        </p:nvSpPr>
        <p:spPr>
          <a:xfrm>
            <a:off x="8767915" y="4220274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2DD75-6F30-EFA5-F59E-48D2221D7DE6}"/>
              </a:ext>
            </a:extLst>
          </p:cNvPr>
          <p:cNvSpPr txBox="1"/>
          <p:nvPr userDrawn="1"/>
        </p:nvSpPr>
        <p:spPr>
          <a:xfrm>
            <a:off x="9109317" y="4259088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66E3-27A4-E721-27EE-23721AC1935A}"/>
              </a:ext>
            </a:extLst>
          </p:cNvPr>
          <p:cNvSpPr txBox="1"/>
          <p:nvPr userDrawn="1"/>
        </p:nvSpPr>
        <p:spPr>
          <a:xfrm>
            <a:off x="9109317" y="4728104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A7C35-7335-EAEF-88B0-55D2AC86FD9B}"/>
              </a:ext>
            </a:extLst>
          </p:cNvPr>
          <p:cNvSpPr txBox="1"/>
          <p:nvPr userDrawn="1"/>
        </p:nvSpPr>
        <p:spPr>
          <a:xfrm>
            <a:off x="9109317" y="5197120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3D0E63-6E54-B563-F5A8-A916D032DDB4}"/>
              </a:ext>
            </a:extLst>
          </p:cNvPr>
          <p:cNvSpPr txBox="1"/>
          <p:nvPr userDrawn="1"/>
        </p:nvSpPr>
        <p:spPr>
          <a:xfrm>
            <a:off x="9109317" y="5666137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80337D-24FF-FA6B-EE24-C6994EEC0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0880" y="4699589"/>
            <a:ext cx="311150" cy="3111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F6CD55E-107E-94BD-6A54-CEC0D8AF27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80" y="5164655"/>
            <a:ext cx="311150" cy="3111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1BE2C7A-81D0-AB32-6D89-B1A56802D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880" y="5639189"/>
            <a:ext cx="311150" cy="311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C5BD60-B334-F880-F397-3B1CF829E32B}"/>
              </a:ext>
            </a:extLst>
          </p:cNvPr>
          <p:cNvGrpSpPr/>
          <p:nvPr userDrawn="1"/>
        </p:nvGrpSpPr>
        <p:grpSpPr>
          <a:xfrm>
            <a:off x="8767915" y="4220274"/>
            <a:ext cx="311150" cy="311279"/>
            <a:chOff x="8866628" y="4729061"/>
            <a:chExt cx="311150" cy="311279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34640CA1-FCCA-0413-83FF-B9755C875432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B05E4BA1-6F2C-6C52-66D8-287EE417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CCBD70-26EA-72BF-FD5C-D8F6F975704B}"/>
              </a:ext>
            </a:extLst>
          </p:cNvPr>
          <p:cNvSpPr txBox="1"/>
          <p:nvPr userDrawn="1"/>
        </p:nvSpPr>
        <p:spPr>
          <a:xfrm>
            <a:off x="9109317" y="614648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4C372760-C03D-7A59-0CEE-27212C2C6D9A}"/>
              </a:ext>
            </a:extLst>
          </p:cNvPr>
          <p:cNvSpPr/>
          <p:nvPr userDrawn="1"/>
        </p:nvSpPr>
        <p:spPr>
          <a:xfrm>
            <a:off x="8767915" y="6113956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32" name="Graphic 31" descr="Envelope with solid fill">
            <a:extLst>
              <a:ext uri="{FF2B5EF4-FFF2-40B4-BE49-F238E27FC236}">
                <a16:creationId xmlns:a16="http://schemas.microsoft.com/office/drawing/2014/main" id="{17AE0468-48DD-6003-C5E3-1BFE0A3AA9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6169643"/>
            <a:ext cx="200447" cy="2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41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vslutningsside_gradient_med prof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6D0F041-3125-C3B7-19A6-763A63387D9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6000">
                <a:srgbClr val="61BF94"/>
              </a:gs>
              <a:gs pos="0">
                <a:schemeClr val="accent1"/>
              </a:gs>
              <a:gs pos="100000">
                <a:srgbClr val="C2D8A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30BE8CB-77E6-18BA-A6B2-AD3CC82F46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4932" y="599198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D7623AA-119B-8AD7-AF7E-219A52DA19A6}"/>
              </a:ext>
            </a:extLst>
          </p:cNvPr>
          <p:cNvSpPr txBox="1"/>
          <p:nvPr userDrawn="1"/>
        </p:nvSpPr>
        <p:spPr>
          <a:xfrm>
            <a:off x="2733012" y="4326485"/>
            <a:ext cx="2228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2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byggalliansen.no</a:t>
            </a:r>
            <a:endParaRPr lang="nb-NO" sz="2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3623479-880C-39F6-CEEB-1751950F2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136" y="1907959"/>
            <a:ext cx="3134271" cy="2109920"/>
          </a:xfrm>
          <a:prstGeom prst="rect">
            <a:avLst/>
          </a:prstGeom>
        </p:spPr>
      </p:pic>
      <p:sp>
        <p:nvSpPr>
          <p:cNvPr id="5" name="Plassholder for tekst 12">
            <a:extLst>
              <a:ext uri="{FF2B5EF4-FFF2-40B4-BE49-F238E27FC236}">
                <a16:creationId xmlns:a16="http://schemas.microsoft.com/office/drawing/2014/main" id="{CD752BA6-485C-8E63-D08F-C98324A4A0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73234" y="816347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F3988865-8943-BE0D-8AAA-69F288168A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73234" y="1428822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  <p:sp>
        <p:nvSpPr>
          <p:cNvPr id="10" name="Free-form: Shape 9">
            <a:extLst>
              <a:ext uri="{FF2B5EF4-FFF2-40B4-BE49-F238E27FC236}">
                <a16:creationId xmlns:a16="http://schemas.microsoft.com/office/drawing/2014/main" id="{85DE6EDE-BF46-7565-9AD3-8B0992F9DCA4}"/>
              </a:ext>
            </a:extLst>
          </p:cNvPr>
          <p:cNvSpPr/>
          <p:nvPr userDrawn="1"/>
        </p:nvSpPr>
        <p:spPr>
          <a:xfrm>
            <a:off x="8767915" y="4220274"/>
            <a:ext cx="330727" cy="311279"/>
          </a:xfrm>
          <a:custGeom>
            <a:avLst/>
            <a:gdLst>
              <a:gd name="connsiteX0" fmla="*/ 0 w 330727"/>
              <a:gd name="connsiteY0" fmla="*/ 0 h 311279"/>
              <a:gd name="connsiteX1" fmla="*/ 330727 w 330727"/>
              <a:gd name="connsiteY1" fmla="*/ 0 h 311279"/>
              <a:gd name="connsiteX2" fmla="*/ 330727 w 330727"/>
              <a:gd name="connsiteY2" fmla="*/ 311280 h 311279"/>
              <a:gd name="connsiteX3" fmla="*/ 0 w 330727"/>
              <a:gd name="connsiteY3" fmla="*/ 311280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727" h="311279">
                <a:moveTo>
                  <a:pt x="0" y="0"/>
                </a:moveTo>
                <a:lnTo>
                  <a:pt x="330727" y="0"/>
                </a:lnTo>
                <a:lnTo>
                  <a:pt x="330727" y="311280"/>
                </a:lnTo>
                <a:lnTo>
                  <a:pt x="0" y="311280"/>
                </a:lnTo>
                <a:close/>
              </a:path>
            </a:pathLst>
          </a:custGeom>
          <a:noFill/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02DD75-6F30-EFA5-F59E-48D2221D7DE6}"/>
              </a:ext>
            </a:extLst>
          </p:cNvPr>
          <p:cNvSpPr txBox="1"/>
          <p:nvPr userDrawn="1"/>
        </p:nvSpPr>
        <p:spPr>
          <a:xfrm>
            <a:off x="9109317" y="4259088"/>
            <a:ext cx="25061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Kristian Augusts gate 13, 0164 Oslo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E466E3-27A4-E721-27EE-23721AC1935A}"/>
              </a:ext>
            </a:extLst>
          </p:cNvPr>
          <p:cNvSpPr txBox="1"/>
          <p:nvPr userDrawn="1"/>
        </p:nvSpPr>
        <p:spPr>
          <a:xfrm>
            <a:off x="9109317" y="4728104"/>
            <a:ext cx="22161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@NorwayGBC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A7C35-7335-EAEF-88B0-55D2AC86FD9B}"/>
              </a:ext>
            </a:extLst>
          </p:cNvPr>
          <p:cNvSpPr txBox="1"/>
          <p:nvPr userDrawn="1"/>
        </p:nvSpPr>
        <p:spPr>
          <a:xfrm>
            <a:off x="9109317" y="5197120"/>
            <a:ext cx="2031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@gronnbyggallianse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3D0E63-6E54-B563-F5A8-A916D032DDB4}"/>
              </a:ext>
            </a:extLst>
          </p:cNvPr>
          <p:cNvSpPr txBox="1"/>
          <p:nvPr userDrawn="1"/>
        </p:nvSpPr>
        <p:spPr>
          <a:xfrm>
            <a:off x="9109317" y="5666137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</a:rPr>
              <a:t>Grønn Byggallianse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D80337D-24FF-FA6B-EE24-C6994EEC0B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0880" y="4699589"/>
            <a:ext cx="311150" cy="31115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F6CD55E-107E-94BD-6A54-CEC0D8AF275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0880" y="5164655"/>
            <a:ext cx="311150" cy="31115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1BE2C7A-81D0-AB32-6D89-B1A56802D3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80880" y="5639189"/>
            <a:ext cx="311150" cy="311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7C5BD60-B334-F880-F397-3B1CF829E32B}"/>
              </a:ext>
            </a:extLst>
          </p:cNvPr>
          <p:cNvGrpSpPr/>
          <p:nvPr userDrawn="1"/>
        </p:nvGrpSpPr>
        <p:grpSpPr>
          <a:xfrm>
            <a:off x="8767915" y="4220274"/>
            <a:ext cx="311150" cy="311279"/>
            <a:chOff x="8866628" y="4729061"/>
            <a:chExt cx="311150" cy="311279"/>
          </a:xfrm>
        </p:grpSpPr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34640CA1-FCCA-0413-83FF-B9755C875432}"/>
                </a:ext>
              </a:extLst>
            </p:cNvPr>
            <p:cNvSpPr/>
            <p:nvPr/>
          </p:nvSpPr>
          <p:spPr>
            <a:xfrm>
              <a:off x="8866628" y="4729061"/>
              <a:ext cx="311150" cy="311279"/>
            </a:xfrm>
            <a:custGeom>
              <a:avLst/>
              <a:gdLst>
                <a:gd name="connsiteX0" fmla="*/ 155575 w 311150"/>
                <a:gd name="connsiteY0" fmla="*/ 0 h 311279"/>
                <a:gd name="connsiteX1" fmla="*/ 0 w 311150"/>
                <a:gd name="connsiteY1" fmla="*/ 155705 h 311279"/>
                <a:gd name="connsiteX2" fmla="*/ 155575 w 311150"/>
                <a:gd name="connsiteY2" fmla="*/ 311280 h 311279"/>
                <a:gd name="connsiteX3" fmla="*/ 311151 w 311150"/>
                <a:gd name="connsiteY3" fmla="*/ 155705 h 311279"/>
                <a:gd name="connsiteX4" fmla="*/ 155575 w 311150"/>
                <a:gd name="connsiteY4" fmla="*/ 0 h 311279"/>
                <a:gd name="connsiteX5" fmla="*/ 155575 w 311150"/>
                <a:gd name="connsiteY5" fmla="*/ 291185 h 311279"/>
                <a:gd name="connsiteX6" fmla="*/ 20095 w 311150"/>
                <a:gd name="connsiteY6" fmla="*/ 155705 h 311279"/>
                <a:gd name="connsiteX7" fmla="*/ 155575 w 311150"/>
                <a:gd name="connsiteY7" fmla="*/ 20095 h 311279"/>
                <a:gd name="connsiteX8" fmla="*/ 291056 w 311150"/>
                <a:gd name="connsiteY8" fmla="*/ 155575 h 311279"/>
                <a:gd name="connsiteX9" fmla="*/ 155575 w 311150"/>
                <a:gd name="connsiteY9" fmla="*/ 291185 h 31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150" h="311279">
                  <a:moveTo>
                    <a:pt x="155575" y="0"/>
                  </a:moveTo>
                  <a:cubicBezTo>
                    <a:pt x="69879" y="0"/>
                    <a:pt x="0" y="69879"/>
                    <a:pt x="0" y="155705"/>
                  </a:cubicBezTo>
                  <a:cubicBezTo>
                    <a:pt x="0" y="241530"/>
                    <a:pt x="69879" y="311280"/>
                    <a:pt x="155575" y="311280"/>
                  </a:cubicBezTo>
                  <a:cubicBezTo>
                    <a:pt x="241401" y="311280"/>
                    <a:pt x="311151" y="241401"/>
                    <a:pt x="311151" y="155705"/>
                  </a:cubicBezTo>
                  <a:cubicBezTo>
                    <a:pt x="311280" y="69879"/>
                    <a:pt x="241401" y="0"/>
                    <a:pt x="155575" y="0"/>
                  </a:cubicBezTo>
                  <a:moveTo>
                    <a:pt x="155575" y="291185"/>
                  </a:moveTo>
                  <a:cubicBezTo>
                    <a:pt x="80899" y="291185"/>
                    <a:pt x="20095" y="230381"/>
                    <a:pt x="20095" y="155705"/>
                  </a:cubicBezTo>
                  <a:cubicBezTo>
                    <a:pt x="20095" y="80899"/>
                    <a:pt x="80899" y="20095"/>
                    <a:pt x="155575" y="20095"/>
                  </a:cubicBezTo>
                  <a:cubicBezTo>
                    <a:pt x="230252" y="20095"/>
                    <a:pt x="291056" y="80899"/>
                    <a:pt x="291056" y="155575"/>
                  </a:cubicBezTo>
                  <a:cubicBezTo>
                    <a:pt x="291185" y="230381"/>
                    <a:pt x="230381" y="291185"/>
                    <a:pt x="155575" y="291185"/>
                  </a:cubicBezTo>
                </a:path>
              </a:pathLst>
            </a:custGeom>
            <a:solidFill>
              <a:schemeClr val="bg1"/>
            </a:solidFill>
            <a:ln w="12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B05E4BA1-6F2C-6C52-66D8-287EE4179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16120" y="4767876"/>
              <a:ext cx="216786" cy="216786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CCBD70-26EA-72BF-FD5C-D8F6F975704B}"/>
              </a:ext>
            </a:extLst>
          </p:cNvPr>
          <p:cNvSpPr txBox="1"/>
          <p:nvPr userDrawn="1"/>
        </p:nvSpPr>
        <p:spPr>
          <a:xfrm>
            <a:off x="9109317" y="6146484"/>
            <a:ext cx="27583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Meld deg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vårt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000" b="0" i="0" err="1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nyhetsbrev</a:t>
            </a:r>
            <a:r>
              <a:rPr lang="en-US" sz="1000" b="0" i="0">
                <a:solidFill>
                  <a:schemeClr val="bg1"/>
                </a:solidFill>
                <a:effectLst/>
                <a:latin typeface="Fira Sans Light" panose="020B04030500000200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  <a:endParaRPr lang="nb-NO" sz="1000" b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  <p:sp>
        <p:nvSpPr>
          <p:cNvPr id="31" name="Free-form: Shape 30">
            <a:extLst>
              <a:ext uri="{FF2B5EF4-FFF2-40B4-BE49-F238E27FC236}">
                <a16:creationId xmlns:a16="http://schemas.microsoft.com/office/drawing/2014/main" id="{4C372760-C03D-7A59-0CEE-27212C2C6D9A}"/>
              </a:ext>
            </a:extLst>
          </p:cNvPr>
          <p:cNvSpPr/>
          <p:nvPr userDrawn="1"/>
        </p:nvSpPr>
        <p:spPr>
          <a:xfrm>
            <a:off x="8767915" y="6113956"/>
            <a:ext cx="311150" cy="311279"/>
          </a:xfrm>
          <a:custGeom>
            <a:avLst/>
            <a:gdLst>
              <a:gd name="connsiteX0" fmla="*/ 155575 w 311150"/>
              <a:gd name="connsiteY0" fmla="*/ 0 h 311279"/>
              <a:gd name="connsiteX1" fmla="*/ 0 w 311150"/>
              <a:gd name="connsiteY1" fmla="*/ 155705 h 311279"/>
              <a:gd name="connsiteX2" fmla="*/ 155575 w 311150"/>
              <a:gd name="connsiteY2" fmla="*/ 311280 h 311279"/>
              <a:gd name="connsiteX3" fmla="*/ 311151 w 311150"/>
              <a:gd name="connsiteY3" fmla="*/ 155705 h 311279"/>
              <a:gd name="connsiteX4" fmla="*/ 155575 w 311150"/>
              <a:gd name="connsiteY4" fmla="*/ 0 h 311279"/>
              <a:gd name="connsiteX5" fmla="*/ 155575 w 311150"/>
              <a:gd name="connsiteY5" fmla="*/ 291185 h 311279"/>
              <a:gd name="connsiteX6" fmla="*/ 20095 w 311150"/>
              <a:gd name="connsiteY6" fmla="*/ 155705 h 311279"/>
              <a:gd name="connsiteX7" fmla="*/ 155575 w 311150"/>
              <a:gd name="connsiteY7" fmla="*/ 20095 h 311279"/>
              <a:gd name="connsiteX8" fmla="*/ 291056 w 311150"/>
              <a:gd name="connsiteY8" fmla="*/ 155575 h 311279"/>
              <a:gd name="connsiteX9" fmla="*/ 155575 w 311150"/>
              <a:gd name="connsiteY9" fmla="*/ 291185 h 31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150" h="311279">
                <a:moveTo>
                  <a:pt x="155575" y="0"/>
                </a:moveTo>
                <a:cubicBezTo>
                  <a:pt x="69879" y="0"/>
                  <a:pt x="0" y="69879"/>
                  <a:pt x="0" y="155705"/>
                </a:cubicBezTo>
                <a:cubicBezTo>
                  <a:pt x="0" y="241530"/>
                  <a:pt x="69879" y="311280"/>
                  <a:pt x="155575" y="311280"/>
                </a:cubicBezTo>
                <a:cubicBezTo>
                  <a:pt x="241401" y="311280"/>
                  <a:pt x="311151" y="241401"/>
                  <a:pt x="311151" y="155705"/>
                </a:cubicBezTo>
                <a:cubicBezTo>
                  <a:pt x="311280" y="69879"/>
                  <a:pt x="241401" y="0"/>
                  <a:pt x="155575" y="0"/>
                </a:cubicBezTo>
                <a:moveTo>
                  <a:pt x="155575" y="291185"/>
                </a:moveTo>
                <a:cubicBezTo>
                  <a:pt x="80899" y="291185"/>
                  <a:pt x="20095" y="230381"/>
                  <a:pt x="20095" y="155705"/>
                </a:cubicBezTo>
                <a:cubicBezTo>
                  <a:pt x="20095" y="80899"/>
                  <a:pt x="80899" y="20095"/>
                  <a:pt x="155575" y="20095"/>
                </a:cubicBezTo>
                <a:cubicBezTo>
                  <a:pt x="230252" y="20095"/>
                  <a:pt x="291056" y="80899"/>
                  <a:pt x="291056" y="155575"/>
                </a:cubicBezTo>
                <a:cubicBezTo>
                  <a:pt x="291185" y="230381"/>
                  <a:pt x="230381" y="291185"/>
                  <a:pt x="155575" y="291185"/>
                </a:cubicBezTo>
              </a:path>
            </a:pathLst>
          </a:custGeom>
          <a:solidFill>
            <a:schemeClr val="bg1"/>
          </a:solidFill>
          <a:ln w="12822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pic>
        <p:nvPicPr>
          <p:cNvPr id="32" name="Graphic 31" descr="Envelope with solid fill">
            <a:extLst>
              <a:ext uri="{FF2B5EF4-FFF2-40B4-BE49-F238E27FC236}">
                <a16:creationId xmlns:a16="http://schemas.microsoft.com/office/drawing/2014/main" id="{17AE0468-48DD-6003-C5E3-1BFE0A3AA92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27287" y="6169643"/>
            <a:ext cx="200447" cy="200447"/>
          </a:xfrm>
          <a:prstGeom prst="rect">
            <a:avLst/>
          </a:prstGeom>
        </p:spPr>
      </p:pic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C788C761-ACF4-F44E-764B-A12286577D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4932" y="2083105"/>
            <a:ext cx="1258448" cy="1261112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/>
            </a:lvl1pPr>
          </a:lstStyle>
          <a:p>
            <a:r>
              <a:rPr lang="nb-NO"/>
              <a:t>Legg inn bilde av foredrags-holder</a:t>
            </a:r>
          </a:p>
        </p:txBody>
      </p:sp>
      <p:sp>
        <p:nvSpPr>
          <p:cNvPr id="16" name="Plassholder for tekst 12">
            <a:extLst>
              <a:ext uri="{FF2B5EF4-FFF2-40B4-BE49-F238E27FC236}">
                <a16:creationId xmlns:a16="http://schemas.microsoft.com/office/drawing/2014/main" id="{9311FA15-77EA-D7D2-077F-8AE32248B1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73234" y="2300254"/>
            <a:ext cx="2877054" cy="88555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 Etternavn</a:t>
            </a:r>
          </a:p>
          <a:p>
            <a:pPr lvl="0"/>
            <a:r>
              <a:rPr lang="nb-NO"/>
              <a:t>Stilling</a:t>
            </a:r>
          </a:p>
        </p:txBody>
      </p:sp>
      <p:sp>
        <p:nvSpPr>
          <p:cNvPr id="17" name="Plassholder for tekst 12">
            <a:extLst>
              <a:ext uri="{FF2B5EF4-FFF2-40B4-BE49-F238E27FC236}">
                <a16:creationId xmlns:a16="http://schemas.microsoft.com/office/drawing/2014/main" id="{A694603B-B662-FC42-63E8-07428E7668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73234" y="2912729"/>
            <a:ext cx="2877054" cy="27045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0">
                <a:solidFill>
                  <a:schemeClr val="bg1"/>
                </a:solidFill>
                <a:latin typeface="Fira Sans Light" panose="020B04030500000200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/>
              <a:t>fornavn.etternavn@byggalliansen.no</a:t>
            </a:r>
          </a:p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4268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1B9722E-6927-D15F-3077-19B8A781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9BBD-028B-B248-8B7C-E193BAC34D16}" type="datetimeFigureOut">
              <a:rPr lang="nb-NO" smtClean="0"/>
              <a:t>09.10.2024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8667E82-80E2-59F8-6FA1-8CCC88D5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A771B01-F21D-2AC6-362D-02A09797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187E2-BB36-E44F-B24F-DDA5CBF7E3E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09783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ilde høy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8" y="2163621"/>
            <a:ext cx="7718457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7F9831BA-C91A-1B23-1DBD-58B9C8FA68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FBC4B25-276E-DE58-AB8A-CB8A5FE8B3C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27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Forside_skum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4C732C2D-DC4D-6AC5-C9B6-CD08A3F2F085}"/>
              </a:ext>
            </a:extLst>
          </p:cNvPr>
          <p:cNvSpPr/>
          <p:nvPr/>
        </p:nvSpPr>
        <p:spPr>
          <a:xfrm>
            <a:off x="1633208" y="3397873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4" name="Free-form: Shape 13">
            <a:extLst>
              <a:ext uri="{FF2B5EF4-FFF2-40B4-BE49-F238E27FC236}">
                <a16:creationId xmlns:a16="http://schemas.microsoft.com/office/drawing/2014/main" id="{42CB3F31-E130-46F1-1592-37771E35C3BB}"/>
              </a:ext>
            </a:extLst>
          </p:cNvPr>
          <p:cNvSpPr/>
          <p:nvPr/>
        </p:nvSpPr>
        <p:spPr>
          <a:xfrm>
            <a:off x="-14187" y="4295008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Free-form: Shape 1">
            <a:extLst>
              <a:ext uri="{FF2B5EF4-FFF2-40B4-BE49-F238E27FC236}">
                <a16:creationId xmlns:a16="http://schemas.microsoft.com/office/drawing/2014/main" id="{1F37EFFB-7328-0F27-2AE3-FBFF9D2EFAB9}"/>
              </a:ext>
            </a:extLst>
          </p:cNvPr>
          <p:cNvSpPr/>
          <p:nvPr userDrawn="1"/>
        </p:nvSpPr>
        <p:spPr>
          <a:xfrm>
            <a:off x="4338701" y="3396114"/>
            <a:ext cx="1700594" cy="3477718"/>
          </a:xfrm>
          <a:custGeom>
            <a:avLst/>
            <a:gdLst>
              <a:gd name="connsiteX0" fmla="*/ 0 w 1700594"/>
              <a:gd name="connsiteY0" fmla="*/ 0 h 3477718"/>
              <a:gd name="connsiteX1" fmla="*/ 0 w 1700594"/>
              <a:gd name="connsiteY1" fmla="*/ 3477719 h 3477718"/>
              <a:gd name="connsiteX2" fmla="*/ 1700595 w 1700594"/>
              <a:gd name="connsiteY2" fmla="*/ 3477719 h 3477718"/>
              <a:gd name="connsiteX3" fmla="*/ 1700595 w 1700594"/>
              <a:gd name="connsiteY3" fmla="*/ 0 h 3477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0594" h="3477718">
                <a:moveTo>
                  <a:pt x="0" y="0"/>
                </a:moveTo>
                <a:lnTo>
                  <a:pt x="0" y="3477719"/>
                </a:lnTo>
                <a:lnTo>
                  <a:pt x="1700595" y="3477719"/>
                </a:lnTo>
                <a:lnTo>
                  <a:pt x="1700595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581D0E31-25F5-25A9-901C-ED9FCAA19C53}"/>
              </a:ext>
            </a:extLst>
          </p:cNvPr>
          <p:cNvSpPr/>
          <p:nvPr userDrawn="1"/>
        </p:nvSpPr>
        <p:spPr>
          <a:xfrm>
            <a:off x="2691306" y="4293249"/>
            <a:ext cx="1422186" cy="2580583"/>
          </a:xfrm>
          <a:custGeom>
            <a:avLst/>
            <a:gdLst>
              <a:gd name="connsiteX0" fmla="*/ 0 w 1422186"/>
              <a:gd name="connsiteY0" fmla="*/ 0 h 2580583"/>
              <a:gd name="connsiteX1" fmla="*/ 0 w 1422186"/>
              <a:gd name="connsiteY1" fmla="*/ 2580583 h 2580583"/>
              <a:gd name="connsiteX2" fmla="*/ 1422187 w 1422186"/>
              <a:gd name="connsiteY2" fmla="*/ 2580583 h 2580583"/>
              <a:gd name="connsiteX3" fmla="*/ 1422187 w 1422186"/>
              <a:gd name="connsiteY3" fmla="*/ 0 h 258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2186" h="2580583">
                <a:moveTo>
                  <a:pt x="0" y="0"/>
                </a:moveTo>
                <a:lnTo>
                  <a:pt x="0" y="2580583"/>
                </a:lnTo>
                <a:lnTo>
                  <a:pt x="1422187" y="2580583"/>
                </a:lnTo>
                <a:lnTo>
                  <a:pt x="1422187" y="0"/>
                </a:lnTo>
              </a:path>
            </a:pathLst>
          </a:custGeom>
          <a:noFill/>
          <a:ln w="17581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077BB4F2-4E0F-F7B3-D8D1-280889829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095" y="2183981"/>
            <a:ext cx="5251200" cy="38107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3"/>
                </a:solidFill>
              </a:defRPr>
            </a:lvl1pPr>
          </a:lstStyle>
          <a:p>
            <a:pPr lvl="0"/>
            <a:r>
              <a:rPr lang="nb-NO"/>
              <a:t>Klikk for å redigere tekst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5D2D4-EC0F-EA47-789E-2F1D4EEF5F3D}"/>
              </a:ext>
            </a:extLst>
          </p:cNvPr>
          <p:cNvSpPr txBox="1"/>
          <p:nvPr userDrawn="1"/>
        </p:nvSpPr>
        <p:spPr>
          <a:xfrm>
            <a:off x="0" y="1187422"/>
            <a:ext cx="2545237" cy="411480"/>
          </a:xfrm>
          <a:custGeom>
            <a:avLst/>
            <a:gdLst>
              <a:gd name="connsiteX0" fmla="*/ 0 w 2535810"/>
              <a:gd name="connsiteY0" fmla="*/ 0 h 394448"/>
              <a:gd name="connsiteX1" fmla="*/ 2535810 w 2535810"/>
              <a:gd name="connsiteY1" fmla="*/ 0 h 394448"/>
              <a:gd name="connsiteX2" fmla="*/ 2535810 w 2535810"/>
              <a:gd name="connsiteY2" fmla="*/ 394448 h 394448"/>
              <a:gd name="connsiteX3" fmla="*/ 0 w 2535810"/>
              <a:gd name="connsiteY3" fmla="*/ 394448 h 394448"/>
              <a:gd name="connsiteX4" fmla="*/ 0 w 2535810"/>
              <a:gd name="connsiteY4" fmla="*/ 0 h 394448"/>
              <a:gd name="connsiteX0" fmla="*/ 0 w 2884601"/>
              <a:gd name="connsiteY0" fmla="*/ 0 h 394448"/>
              <a:gd name="connsiteX1" fmla="*/ 2884601 w 2884601"/>
              <a:gd name="connsiteY1" fmla="*/ 0 h 394448"/>
              <a:gd name="connsiteX2" fmla="*/ 2535810 w 2884601"/>
              <a:gd name="connsiteY2" fmla="*/ 394448 h 394448"/>
              <a:gd name="connsiteX3" fmla="*/ 0 w 2884601"/>
              <a:gd name="connsiteY3" fmla="*/ 394448 h 394448"/>
              <a:gd name="connsiteX4" fmla="*/ 0 w 2884601"/>
              <a:gd name="connsiteY4" fmla="*/ 0 h 394448"/>
              <a:gd name="connsiteX0" fmla="*/ 0 w 2726020"/>
              <a:gd name="connsiteY0" fmla="*/ 0 h 394448"/>
              <a:gd name="connsiteX1" fmla="*/ 2726020 w 2726020"/>
              <a:gd name="connsiteY1" fmla="*/ 7819 h 394448"/>
              <a:gd name="connsiteX2" fmla="*/ 2535810 w 2726020"/>
              <a:gd name="connsiteY2" fmla="*/ 394448 h 394448"/>
              <a:gd name="connsiteX3" fmla="*/ 0 w 2726020"/>
              <a:gd name="connsiteY3" fmla="*/ 394448 h 394448"/>
              <a:gd name="connsiteX4" fmla="*/ 0 w 2726020"/>
              <a:gd name="connsiteY4" fmla="*/ 0 h 394448"/>
              <a:gd name="connsiteX0" fmla="*/ 0 w 2659249"/>
              <a:gd name="connsiteY0" fmla="*/ 0 h 394448"/>
              <a:gd name="connsiteX1" fmla="*/ 2659249 w 2659249"/>
              <a:gd name="connsiteY1" fmla="*/ 7819 h 394448"/>
              <a:gd name="connsiteX2" fmla="*/ 2535810 w 2659249"/>
              <a:gd name="connsiteY2" fmla="*/ 394448 h 394448"/>
              <a:gd name="connsiteX3" fmla="*/ 0 w 2659249"/>
              <a:gd name="connsiteY3" fmla="*/ 394448 h 394448"/>
              <a:gd name="connsiteX4" fmla="*/ 0 w 2659249"/>
              <a:gd name="connsiteY4" fmla="*/ 0 h 394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9249" h="394448">
                <a:moveTo>
                  <a:pt x="0" y="0"/>
                </a:moveTo>
                <a:lnTo>
                  <a:pt x="2659249" y="7819"/>
                </a:lnTo>
                <a:lnTo>
                  <a:pt x="2535810" y="394448"/>
                </a:lnTo>
                <a:lnTo>
                  <a:pt x="0" y="3944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nb-NO"/>
          </a:p>
        </p:txBody>
      </p:sp>
      <p:sp>
        <p:nvSpPr>
          <p:cNvPr id="5" name="Title 11">
            <a:extLst>
              <a:ext uri="{FF2B5EF4-FFF2-40B4-BE49-F238E27FC236}">
                <a16:creationId xmlns:a16="http://schemas.microsoft.com/office/drawing/2014/main" id="{F766CEEF-8A1E-02CB-ECEC-93B39F7B5B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8596" y="863307"/>
            <a:ext cx="10894418" cy="748507"/>
          </a:xfrm>
        </p:spPr>
        <p:txBody>
          <a:bodyPr/>
          <a:lstStyle>
            <a:lvl1pPr>
              <a:defRPr sz="4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834307F4-0F3D-ADBC-AB3F-CF0FE0A24A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5" name="Chart Placeholder 14">
            <a:extLst>
              <a:ext uri="{FF2B5EF4-FFF2-40B4-BE49-F238E27FC236}">
                <a16:creationId xmlns:a16="http://schemas.microsoft.com/office/drawing/2014/main" id="{6BD41D13-1066-DCFB-9236-FA2CB6617ED4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6264505" y="2183688"/>
            <a:ext cx="5489346" cy="38107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sette inn graf</a:t>
            </a:r>
          </a:p>
        </p:txBody>
      </p:sp>
    </p:spTree>
    <p:extLst>
      <p:ext uri="{BB962C8B-B14F-4D97-AF65-F5344CB8AC3E}">
        <p14:creationId xmlns:p14="http://schemas.microsoft.com/office/powerpoint/2010/main" val="10609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vens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CB27D4A-82CE-2331-7A5C-DB1603904B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28063" y="6275714"/>
            <a:ext cx="2319701" cy="39558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7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lde venst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8825ACDE-ADA2-EEDE-0167-138C882D43F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284435"/>
            <a:ext cx="3459163" cy="6573565"/>
          </a:xfrm>
          <a:custGeom>
            <a:avLst/>
            <a:gdLst>
              <a:gd name="connsiteX0" fmla="*/ 2 w 3459163"/>
              <a:gd name="connsiteY0" fmla="*/ 0 h 6573565"/>
              <a:gd name="connsiteX1" fmla="*/ 3459163 w 3459163"/>
              <a:gd name="connsiteY1" fmla="*/ 1035759 h 6573565"/>
              <a:gd name="connsiteX2" fmla="*/ 3459163 w 3459163"/>
              <a:gd name="connsiteY2" fmla="*/ 6573565 h 6573565"/>
              <a:gd name="connsiteX3" fmla="*/ 0 w 3459163"/>
              <a:gd name="connsiteY3" fmla="*/ 6573565 h 6573565"/>
              <a:gd name="connsiteX4" fmla="*/ 0 w 3459163"/>
              <a:gd name="connsiteY4" fmla="*/ 1035957 h 6573565"/>
              <a:gd name="connsiteX5" fmla="*/ 2 w 3459163"/>
              <a:gd name="connsiteY5" fmla="*/ 1035957 h 657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59163" h="6573565">
                <a:moveTo>
                  <a:pt x="2" y="0"/>
                </a:moveTo>
                <a:lnTo>
                  <a:pt x="3459163" y="1035759"/>
                </a:lnTo>
                <a:lnTo>
                  <a:pt x="3459163" y="6573565"/>
                </a:lnTo>
                <a:lnTo>
                  <a:pt x="0" y="6573565"/>
                </a:lnTo>
                <a:lnTo>
                  <a:pt x="0" y="1035957"/>
                </a:lnTo>
                <a:lnTo>
                  <a:pt x="2" y="103595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E764C-880C-A4F5-7EC1-9764C3A34F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1171" y="435165"/>
            <a:ext cx="1358654" cy="231775"/>
          </a:xfrm>
        </p:spPr>
        <p:txBody>
          <a:bodyPr>
            <a:normAutofit/>
          </a:bodyPr>
          <a:lstStyle>
            <a:lvl1pPr marL="0" indent="0" algn="r">
              <a:buNone/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0A0565-25EF-7202-51FF-BC8CDCAF7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25690" y="2163621"/>
            <a:ext cx="8222073" cy="38630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61CD4E-B661-EB8E-9483-90BFCF924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5691" y="801166"/>
            <a:ext cx="5826871" cy="66702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AE5427C-4BBC-B7D0-1BEE-42D5EB3B78C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0563" y="5355768"/>
            <a:ext cx="3200400" cy="150495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DE891FC9-6C46-F6C6-648B-1E758ED002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52562" y="1136177"/>
            <a:ext cx="2628188" cy="6345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677B7C5D-CE42-8CC4-CB32-0C293ECF32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11190" y="6232930"/>
            <a:ext cx="2236335" cy="403303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høy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8ACB243-A036-8D73-7809-E5897C8FE2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32838" y="389302"/>
            <a:ext cx="3459158" cy="6468698"/>
          </a:xfrm>
          <a:custGeom>
            <a:avLst/>
            <a:gdLst>
              <a:gd name="connsiteX0" fmla="*/ 0 w 3459158"/>
              <a:gd name="connsiteY0" fmla="*/ 0 h 6468698"/>
              <a:gd name="connsiteX1" fmla="*/ 3459158 w 3459158"/>
              <a:gd name="connsiteY1" fmla="*/ 1019266 h 6468698"/>
              <a:gd name="connsiteX2" fmla="*/ 3459156 w 3459158"/>
              <a:gd name="connsiteY2" fmla="*/ 1019266 h 6468698"/>
              <a:gd name="connsiteX3" fmla="*/ 3459156 w 3459158"/>
              <a:gd name="connsiteY3" fmla="*/ 6468698 h 6468698"/>
              <a:gd name="connsiteX4" fmla="*/ 0 w 3459158"/>
              <a:gd name="connsiteY4" fmla="*/ 6468698 h 646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158" h="6468698">
                <a:moveTo>
                  <a:pt x="0" y="0"/>
                </a:moveTo>
                <a:lnTo>
                  <a:pt x="3459158" y="1019266"/>
                </a:lnTo>
                <a:lnTo>
                  <a:pt x="3459156" y="1019266"/>
                </a:lnTo>
                <a:lnTo>
                  <a:pt x="3459156" y="6468698"/>
                </a:lnTo>
                <a:lnTo>
                  <a:pt x="0" y="6468698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F1798-B99D-4895-80A8-D5040FFCD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650" y="838665"/>
            <a:ext cx="7729156" cy="667022"/>
          </a:xfrm>
        </p:spPr>
        <p:txBody>
          <a:bodyPr/>
          <a:lstStyle>
            <a:lvl1pPr>
              <a:defRPr sz="3200" b="1">
                <a:latin typeface="+mj-lt"/>
              </a:defRPr>
            </a:lvl1pPr>
          </a:lstStyle>
          <a:p>
            <a:r>
              <a:rPr lang="nb-NO"/>
              <a:t>Klikk for å redigere tittel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06425D04-3B82-78B8-8D6B-917AEA941D0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833342" y="429153"/>
            <a:ext cx="1358654" cy="231775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</a:lstStyle>
          <a:p>
            <a:pPr lvl="0"/>
            <a:r>
              <a:rPr lang="nb-NO"/>
              <a:t>Fotokreditering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68F4ECEB-CDFE-5EEE-6028-749864DCBFA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3349" y="2163621"/>
            <a:ext cx="7718457" cy="38630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err="1"/>
              <a:t>Klikk</a:t>
            </a:r>
            <a:r>
              <a:rPr lang="en-GB"/>
              <a:t> for å </a:t>
            </a:r>
            <a:r>
              <a:rPr lang="en-GB" err="1"/>
              <a:t>redigere</a:t>
            </a:r>
            <a:r>
              <a:rPr lang="en-GB"/>
              <a:t> </a:t>
            </a:r>
            <a:r>
              <a:rPr lang="en-GB" err="1"/>
              <a:t>tekst</a:t>
            </a:r>
            <a:endParaRPr lang="en-GB"/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nb-NO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4C262CA-A175-FD51-6485-78456584C8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4663" y="1162455"/>
            <a:ext cx="4064476" cy="640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4DF354B-F767-E480-459E-E4F0F1E732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11190" y="6232929"/>
            <a:ext cx="2236335" cy="403303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2416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C2EAB8-3B93-3347-BED4-05C07474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CA311-F718-46DF-ABCA-7320171C7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98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092AC505-71F7-457D-814B-554F08DCFC9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A3E5-90EF-41F8-90F2-5F55F408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8392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41D6-1F3D-4254-B0C1-E3107E93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A09C7194-52C7-4916-891A-3DE05872DA32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8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16" r:id="rId2"/>
    <p:sldLayoutId id="2147483723" r:id="rId3"/>
    <p:sldLayoutId id="2147483719" r:id="rId4"/>
    <p:sldLayoutId id="2147483713" r:id="rId5"/>
    <p:sldLayoutId id="2147483724" r:id="rId6"/>
    <p:sldLayoutId id="2147483679" r:id="rId7"/>
    <p:sldLayoutId id="2147483707" r:id="rId8"/>
    <p:sldLayoutId id="2147483680" r:id="rId9"/>
    <p:sldLayoutId id="2147483706" r:id="rId10"/>
    <p:sldLayoutId id="2147483681" r:id="rId11"/>
    <p:sldLayoutId id="2147483678" r:id="rId12"/>
    <p:sldLayoutId id="2147483668" r:id="rId13"/>
    <p:sldLayoutId id="2147483731" r:id="rId14"/>
    <p:sldLayoutId id="2147483701" r:id="rId15"/>
    <p:sldLayoutId id="2147483729" r:id="rId16"/>
    <p:sldLayoutId id="2147483732" r:id="rId17"/>
    <p:sldLayoutId id="2147483733" r:id="rId18"/>
    <p:sldLayoutId id="2147483652" r:id="rId19"/>
    <p:sldLayoutId id="2147483660" r:id="rId20"/>
    <p:sldLayoutId id="2147483663" r:id="rId21"/>
    <p:sldLayoutId id="2147483734" r:id="rId22"/>
    <p:sldLayoutId id="2147483655" r:id="rId23"/>
    <p:sldLayoutId id="2147483702" r:id="rId24"/>
    <p:sldLayoutId id="2147483703" r:id="rId25"/>
    <p:sldLayoutId id="2147483726" r:id="rId26"/>
    <p:sldLayoutId id="2147483710" r:id="rId27"/>
    <p:sldLayoutId id="2147483735" r:id="rId28"/>
    <p:sldLayoutId id="2147483736" r:id="rId29"/>
    <p:sldLayoutId id="2147483737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ts val="1000"/>
        </a:spcBef>
        <a:buClr>
          <a:srgbClr val="00A685"/>
        </a:buClr>
        <a:buSzPct val="150000"/>
        <a:buFont typeface="Fira Sans" panose="020B0503050000020004" pitchFamily="34" charset="0"/>
        <a:buChar char="›"/>
        <a:defRPr sz="2000" b="0" i="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6C2EAB8-3B93-3347-BED4-05C07474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b-NO"/>
              <a:t>Klikk for å redigere tittel</a:t>
            </a:r>
          </a:p>
        </p:txBody>
      </p:sp>
      <p:sp>
        <p:nvSpPr>
          <p:cNvPr id="9" name="Date Placeholder 10">
            <a:extLst>
              <a:ext uri="{FF2B5EF4-FFF2-40B4-BE49-F238E27FC236}">
                <a16:creationId xmlns:a16="http://schemas.microsoft.com/office/drawing/2014/main" id="{4E97BDFE-A54B-499E-8C7B-DA050037E9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02817" y="626161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162DBAC4-9A31-4F63-A248-0ADB4E0D6F6E}" type="datetime1">
              <a:rPr lang="nb-NO" smtClean="0"/>
              <a:pPr/>
              <a:t>09.10.2024</a:t>
            </a:fld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CA311-F718-46DF-ABCA-7320171C7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983" y="63119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fld id="{092AC505-71F7-457D-814B-554F08DCFC9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A3E5-90EF-41F8-90F2-5F55F408C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18392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41D6-1F3D-4254-B0C1-E3107E93D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8" name="Bilde 7" hidden="1">
            <a:extLst>
              <a:ext uri="{FF2B5EF4-FFF2-40B4-BE49-F238E27FC236}">
                <a16:creationId xmlns:a16="http://schemas.microsoft.com/office/drawing/2014/main" id="{A09C7194-52C7-4916-891A-3DE05872DA32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9628061" y="6126668"/>
            <a:ext cx="2319701" cy="54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50000"/>
        </a:lnSpc>
        <a:spcBef>
          <a:spcPts val="1000"/>
        </a:spcBef>
        <a:buClr>
          <a:srgbClr val="00A685"/>
        </a:buClr>
        <a:buSzPct val="150000"/>
        <a:buFont typeface="Fira Sans" panose="020B0503050000020004" pitchFamily="34" charset="0"/>
        <a:buChar char="›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20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8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accent4"/>
        </a:buClr>
        <a:buSzPct val="150000"/>
        <a:buFont typeface="Fira Sans" panose="020B0503050000020004" pitchFamily="34" charset="0"/>
        <a:buChar char="›"/>
        <a:defRPr sz="1600" kern="120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E4B6-10D9-A28C-04B5-0DBD2AFB6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latin typeface="Calibri"/>
                <a:cs typeface="Calibri"/>
              </a:rPr>
              <a:t>Fang energityven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1CCFB-F748-413D-E4EA-B1260A418A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FB489-F63B-9468-13CA-87A9F8491A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9CD37-57FC-89A7-FD45-7EC19B7323A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301FC3-9A89-E1A7-7E30-377D6CE44F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3DCD44DA-EA35-EC24-61B5-7BFC1FC7C5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25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2842FB-9301-F2C5-0B3F-BE8A3C0A8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476" y="3129558"/>
            <a:ext cx="2833048" cy="598884"/>
          </a:xfrm>
        </p:spPr>
        <p:txBody>
          <a:bodyPr>
            <a:noAutofit/>
          </a:bodyPr>
          <a:lstStyle/>
          <a:p>
            <a:r>
              <a:rPr lang="nb-NO" sz="5000" dirty="0"/>
              <a:t>God jakt! 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AC98A1E-BB15-1759-E1CB-FBC394DAC6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3450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 descr="Overføringstårn om natten">
            <a:extLst>
              <a:ext uri="{FF2B5EF4-FFF2-40B4-BE49-F238E27FC236}">
                <a16:creationId xmlns:a16="http://schemas.microsoft.com/office/drawing/2014/main" id="{09263252-BA31-C927-DFA5-38F7B98F9A27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32517" r="32517"/>
          <a:stretch/>
        </p:blipFill>
        <p:spPr/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177DD23C-C872-BA4A-352B-725C078B8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Fakta om Fang energityven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E772AF7E-7A67-0811-F067-82EFD32223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37041BC2-C982-D397-D1A5-336DDDB6CE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650" y="1717317"/>
            <a:ext cx="7883132" cy="4758020"/>
          </a:xfrm>
        </p:spPr>
        <p:txBody>
          <a:bodyPr>
            <a:normAutofit lnSpcReduction="10000"/>
          </a:bodyPr>
          <a:lstStyle/>
          <a:p>
            <a:r>
              <a:rPr lang="nb-NO" dirty="0">
                <a:latin typeface="+mn-lt"/>
              </a:rPr>
              <a:t>Grønn Byggallianse sin årlige kampanje i oktober</a:t>
            </a:r>
          </a:p>
          <a:p>
            <a:r>
              <a:rPr lang="nb-NO" dirty="0">
                <a:latin typeface="+mn-lt"/>
              </a:rPr>
              <a:t>I 2023 ble 873.253 m2 bygningsareal registrert og gjennomgått</a:t>
            </a:r>
          </a:p>
          <a:p>
            <a:r>
              <a:rPr lang="nb-NO" dirty="0">
                <a:latin typeface="+mn-lt"/>
              </a:rPr>
              <a:t>Det ble i gjennomsnitt funnet 4,45 kWh per m2 og et sparepotensiale på 3 886 000 kWh</a:t>
            </a:r>
          </a:p>
          <a:p>
            <a:pPr marL="0" indent="0">
              <a:buNone/>
            </a:pPr>
            <a:r>
              <a:rPr lang="nb-NO" dirty="0">
                <a:latin typeface="+mn-lt"/>
              </a:rPr>
              <a:t>Formålet med kampanjen er å: </a:t>
            </a:r>
          </a:p>
          <a:p>
            <a:pPr lvl="1"/>
            <a:r>
              <a:rPr lang="nb-NO" dirty="0">
                <a:latin typeface="+mn-lt"/>
              </a:rPr>
              <a:t>Spare energi og energikostnader gjennom mer effektiv drift</a:t>
            </a:r>
          </a:p>
          <a:p>
            <a:pPr lvl="1"/>
            <a:r>
              <a:rPr lang="nb-NO" dirty="0">
                <a:latin typeface="+mn-lt"/>
              </a:rPr>
              <a:t>Øke kompetansen gjennom erfaringsoverføring og opplæring</a:t>
            </a:r>
          </a:p>
          <a:p>
            <a:pPr lvl="1"/>
            <a:r>
              <a:rPr lang="nb-NO" dirty="0">
                <a:latin typeface="+mn-lt"/>
              </a:rPr>
              <a:t>Bidra til økt energieffektivisering i bygg</a:t>
            </a:r>
          </a:p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8E39E66-3D32-38C9-F599-9ADED3D5D0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nb-NO" dirty="0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D5C9256C-8B0F-3519-6A48-07D2FBC7D3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010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lassholder for bilde 18" descr="Arbeidere som går og snakker i fabrikk">
            <a:extLst>
              <a:ext uri="{FF2B5EF4-FFF2-40B4-BE49-F238E27FC236}">
                <a16:creationId xmlns:a16="http://schemas.microsoft.com/office/drawing/2014/main" id="{FC269B79-EE84-2E68-54BF-BA98198029D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l="32193" r="32193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58413A-ABA8-27FD-8C63-D1819A2C2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Tips for driftere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721237-19B9-A27E-25E0-AC3825A91A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>
                <a:latin typeface="+mn-lt"/>
              </a:rPr>
              <a:t>Fang energityven handler om å bli bevisst i den daglige driften av et bygg. </a:t>
            </a:r>
          </a:p>
          <a:p>
            <a:pPr marL="0" indent="0">
              <a:buNone/>
            </a:pPr>
            <a:r>
              <a:rPr lang="nb-NO" dirty="0">
                <a:latin typeface="+mn-lt"/>
              </a:rPr>
              <a:t>Å gjennomføre en sjekk av bygget og de tekniske anleggene på kveldstid når bygget er i «nattmodus» gir en helt annen oversikt enn når bygget er i bruk. Du vil lettere klare å fange opp feil i driften og få ideer om hvilke tiltak som bør igangsettes.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03DFC4-641A-BC1E-125F-C2FF389255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nb-NO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326E769D-618C-A749-5C3F-8624B73DE28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0322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 descr="To arbeidere inne i et lager">
            <a:extLst>
              <a:ext uri="{FF2B5EF4-FFF2-40B4-BE49-F238E27FC236}">
                <a16:creationId xmlns:a16="http://schemas.microsoft.com/office/drawing/2014/main" id="{9EC6C026-17B3-8183-E19A-2C696DE77DE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FB4428B-5544-D593-7603-FEC609623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Forberedelser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C7618F-5F52-19F1-3B76-711BFD4FD1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6D916-197B-18AF-3E80-CCCCFDE7676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9F1F02D-FF64-D39F-0867-41A98528EA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2651" y="1699839"/>
            <a:ext cx="7620063" cy="4694379"/>
          </a:xfrm>
        </p:spPr>
        <p:txBody>
          <a:bodyPr>
            <a:normAutofit/>
          </a:bodyPr>
          <a:lstStyle/>
          <a:p>
            <a:r>
              <a:rPr lang="nb-NO" dirty="0">
                <a:latin typeface="+mn-lt"/>
              </a:rPr>
              <a:t>Bli bevisst og samarbeid gjerne</a:t>
            </a:r>
          </a:p>
          <a:p>
            <a:r>
              <a:rPr lang="nb-NO" dirty="0">
                <a:latin typeface="+mn-lt"/>
              </a:rPr>
              <a:t>Husk tillatelse til å gå Fang energityven hos leietaker</a:t>
            </a:r>
          </a:p>
          <a:p>
            <a:r>
              <a:rPr lang="nb-NO" dirty="0">
                <a:latin typeface="+mn-lt"/>
              </a:rPr>
              <a:t>Hva er styringsstrategien for bygget ditt? </a:t>
            </a:r>
          </a:p>
          <a:p>
            <a:r>
              <a:rPr lang="nb-NO" dirty="0">
                <a:latin typeface="+mn-lt"/>
              </a:rPr>
              <a:t>Hva bør du ha med deg av utstyr på nattevandringen?</a:t>
            </a:r>
          </a:p>
          <a:p>
            <a:r>
              <a:rPr lang="nb-NO" dirty="0">
                <a:latin typeface="+mn-lt"/>
              </a:rPr>
              <a:t>Sjekk energioppfølgingssystemet (EOS-systemet), SD-anlegget og ET-kurven</a:t>
            </a:r>
          </a:p>
          <a:p>
            <a:r>
              <a:rPr lang="nb-NO" dirty="0">
                <a:latin typeface="+mn-lt"/>
              </a:rPr>
              <a:t>Kontroller målere</a:t>
            </a:r>
          </a:p>
          <a:p>
            <a:r>
              <a:rPr lang="nb-NO" dirty="0">
                <a:latin typeface="+mn-lt"/>
              </a:rPr>
              <a:t>Sikkerhet – HMS!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2" name="Plassholder for tekst 12">
            <a:extLst>
              <a:ext uri="{FF2B5EF4-FFF2-40B4-BE49-F238E27FC236}">
                <a16:creationId xmlns:a16="http://schemas.microsoft.com/office/drawing/2014/main" id="{E20ECA3C-30F9-D295-73F1-019ECDF2D2A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24663" y="1162455"/>
            <a:ext cx="4064476" cy="64008"/>
          </a:xfrm>
        </p:spPr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6012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bilde 8" descr="Et bilde som inneholder person, innendørs, klær, Tekniker&#10;&#10;Automatisk generert beskrivelse">
            <a:extLst>
              <a:ext uri="{FF2B5EF4-FFF2-40B4-BE49-F238E27FC236}">
                <a16:creationId xmlns:a16="http://schemas.microsoft.com/office/drawing/2014/main" id="{E4F00136-75DD-A34C-13A7-790470938300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4352" b="14352"/>
          <a:stretch/>
        </p:blipFill>
        <p:spPr>
          <a:xfrm rot="5400000">
            <a:off x="7227888" y="1893888"/>
            <a:ext cx="6469062" cy="3459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83FA69-7EB2-69F3-9FE2-2282E2BE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jakter du på i fellesarealene?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16D99D85-2269-32FE-A6D7-4C93E83E74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C87EB-F4F7-D00B-B93A-0CCB997948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Belysning </a:t>
            </a:r>
          </a:p>
          <a:p>
            <a:r>
              <a:rPr lang="nb-NO" dirty="0"/>
              <a:t>Ventilasjon</a:t>
            </a:r>
          </a:p>
          <a:p>
            <a:r>
              <a:rPr lang="nb-NO" dirty="0"/>
              <a:t>Varme</a:t>
            </a:r>
          </a:p>
          <a:p>
            <a:r>
              <a:rPr lang="nb-NO" dirty="0"/>
              <a:t>Kjøling</a:t>
            </a:r>
          </a:p>
          <a:p>
            <a:r>
              <a:rPr lang="nb-NO" dirty="0"/>
              <a:t>VVS</a:t>
            </a:r>
          </a:p>
        </p:txBody>
      </p:sp>
      <p:sp>
        <p:nvSpPr>
          <p:cNvPr id="18" name="Plassholder for tekst 17">
            <a:extLst>
              <a:ext uri="{FF2B5EF4-FFF2-40B4-BE49-F238E27FC236}">
                <a16:creationId xmlns:a16="http://schemas.microsoft.com/office/drawing/2014/main" id="{C6847A27-7D34-0B25-DA90-63371C5D20E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4078A4D5-5B02-D7D7-9959-14D2BC3C78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4721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bilde 9" descr="Et bilde som inneholder tekst, datamaskin, elektronikk, innendørs&#10;&#10;Automatisk generert beskrivelse">
            <a:extLst>
              <a:ext uri="{FF2B5EF4-FFF2-40B4-BE49-F238E27FC236}">
                <a16:creationId xmlns:a16="http://schemas.microsoft.com/office/drawing/2014/main" id="{A8A42176-8097-47A4-5102-8D00CEA0798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/>
          <a:srcRect t="14352" b="14352"/>
          <a:stretch/>
        </p:blipFill>
        <p:spPr>
          <a:xfrm rot="5400000">
            <a:off x="7227888" y="1893888"/>
            <a:ext cx="6469062" cy="3459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83FA69-7EB2-69F3-9FE2-2282E2BE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jakter du på hos leietaker?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1B9858F-FBD5-73FA-E281-1452AA82F9E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7500" lnSpcReduction="20000"/>
          </a:bodyPr>
          <a:lstStyle/>
          <a:p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C87EB-F4F7-D00B-B93A-0CCB997948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b-NO" dirty="0"/>
              <a:t>Belysning</a:t>
            </a:r>
          </a:p>
          <a:p>
            <a:r>
              <a:rPr lang="nb-NO" dirty="0"/>
              <a:t>Utstyr</a:t>
            </a:r>
          </a:p>
          <a:p>
            <a:r>
              <a:rPr lang="nb-NO" dirty="0"/>
              <a:t>Tekniske anlegg som bare går til den enkelte leietaker </a:t>
            </a:r>
          </a:p>
        </p:txBody>
      </p:sp>
      <p:sp>
        <p:nvSpPr>
          <p:cNvPr id="11" name="Plassholder for tekst 10">
            <a:extLst>
              <a:ext uri="{FF2B5EF4-FFF2-40B4-BE49-F238E27FC236}">
                <a16:creationId xmlns:a16="http://schemas.microsoft.com/office/drawing/2014/main" id="{0C557907-E8C4-6368-CF36-01ACD54CE7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88C8A6BA-B7BB-74B0-E975-D598AB4A577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25000" lnSpcReduction="2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866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85E61B-A909-8B19-0F3E-183232531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Eksempler på energityver du kan finne: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CFC4136-3432-D14F-525B-11AC95BBE04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676A6BB-C048-8F62-7E12-34FE60410C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1" y="2315360"/>
            <a:ext cx="5257800" cy="3783435"/>
          </a:xfrm>
        </p:spPr>
        <p:txBody>
          <a:bodyPr>
            <a:normAutofit fontScale="85000" lnSpcReduction="10000"/>
          </a:bodyPr>
          <a:lstStyle/>
          <a:p>
            <a:r>
              <a:rPr lang="nb-NO" dirty="0"/>
              <a:t>lys som ikke reagerer på slukkesignalet fra SD-anlegget</a:t>
            </a:r>
          </a:p>
          <a:p>
            <a:r>
              <a:rPr lang="nb-NO" dirty="0"/>
              <a:t>mangel på </a:t>
            </a:r>
            <a:r>
              <a:rPr lang="nb-NO" dirty="0" err="1"/>
              <a:t>lysstyring</a:t>
            </a:r>
            <a:r>
              <a:rPr lang="nb-NO" dirty="0"/>
              <a:t> i lokaler hvor leietaker glemmer å slukke før de går hjem</a:t>
            </a:r>
          </a:p>
          <a:p>
            <a:r>
              <a:rPr lang="nb-NO" dirty="0"/>
              <a:t>sirkulasjonspumpe på vannbårent varmebatteri som går selv om aggregatet er slått av</a:t>
            </a:r>
          </a:p>
          <a:p>
            <a:r>
              <a:rPr lang="nb-NO" dirty="0"/>
              <a:t>radiatorer som har 100% pådrag i fellesareal</a:t>
            </a:r>
          </a:p>
          <a:p>
            <a:r>
              <a:rPr lang="nb-NO" dirty="0"/>
              <a:t>PC-er, prosjektorer og infoskjermer som står på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3B2B27-EBA6-A206-A8DC-E3F7D2D9F25A}"/>
              </a:ext>
            </a:extLst>
          </p:cNvPr>
          <p:cNvSpPr txBox="1">
            <a:spLocks/>
          </p:cNvSpPr>
          <p:nvPr/>
        </p:nvSpPr>
        <p:spPr>
          <a:xfrm>
            <a:off x="6095999" y="2315360"/>
            <a:ext cx="5257800" cy="3783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rgbClr val="00A685"/>
              </a:buClr>
              <a:buSzPct val="150000"/>
              <a:buFont typeface="Fira Sans" panose="020B0503050000020004" pitchFamily="34" charset="0"/>
              <a:buChar char="›"/>
              <a:defRPr sz="2000" b="0" i="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20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8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6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4"/>
              </a:buClr>
              <a:buSzPct val="150000"/>
              <a:buFont typeface="Fira Sans" panose="020B0503050000020004" pitchFamily="34" charset="0"/>
              <a:buChar char="›"/>
              <a:defRPr sz="1600" kern="120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>
                <a:solidFill>
                  <a:schemeClr val="bg1"/>
                </a:solidFill>
              </a:rPr>
              <a:t> ventilasjonsaggregat i SD-anlegget, innstilt med 9,5 timer lørdagsdrift alle helger fremover i tid</a:t>
            </a:r>
          </a:p>
          <a:p>
            <a:r>
              <a:rPr lang="nb-NO" dirty="0">
                <a:solidFill>
                  <a:schemeClr val="bg1"/>
                </a:solidFill>
              </a:rPr>
              <a:t>«start/stopp» av aggregater er bestemt av tilstedeværelse. Styringen er for følsom som igjen resulterer i lang driftstid og mange «start/stopp» utenom kjernetiden.</a:t>
            </a:r>
          </a:p>
          <a:p>
            <a:r>
              <a:rPr lang="nb-NO" dirty="0">
                <a:solidFill>
                  <a:schemeClr val="bg1"/>
                </a:solidFill>
              </a:rPr>
              <a:t>lekkasje på ventil eller ventil som ikke stenger som forutsatt i henhold til styringsautomatikk. </a:t>
            </a:r>
          </a:p>
        </p:txBody>
      </p:sp>
    </p:spTree>
    <p:extLst>
      <p:ext uri="{BB962C8B-B14F-4D97-AF65-F5344CB8AC3E}">
        <p14:creationId xmlns:p14="http://schemas.microsoft.com/office/powerpoint/2010/main" val="1064568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F348F-ED43-D59A-68BB-00FB1AC75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går du frem når du finner energityver?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F5978-1ED4-A044-07A1-B85DAC46AE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62817-14C3-50EB-6578-B5D98BDC1F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dirty="0"/>
              <a:t>Gå til registreringsskjema for energityver på </a:t>
            </a:r>
            <a:r>
              <a:rPr lang="nb-NO" dirty="0" err="1"/>
              <a:t>fangenergityven.info</a:t>
            </a:r>
            <a:endParaRPr lang="nb-NO" dirty="0"/>
          </a:p>
          <a:p>
            <a:r>
              <a:rPr lang="nb-NO" dirty="0"/>
              <a:t>Skiv inn funnene direkte</a:t>
            </a:r>
          </a:p>
          <a:p>
            <a:r>
              <a:rPr lang="nb-NO" dirty="0"/>
              <a:t>Finn tiltak og hvem som er ansvarlig for gjennomføringen av tiltak</a:t>
            </a:r>
          </a:p>
          <a:p>
            <a:r>
              <a:rPr lang="nb-NO" dirty="0"/>
              <a:t>Hvor mye spares?</a:t>
            </a:r>
          </a:p>
          <a:p>
            <a:r>
              <a:rPr lang="nb-NO" dirty="0"/>
              <a:t>Dersom du ikke rekker å bli ferdig med skjema, husk å lagre</a:t>
            </a:r>
          </a:p>
          <a:p>
            <a:r>
              <a:rPr lang="nb-NO" dirty="0"/>
              <a:t>Se sammenhengen med vedlikeholdsplaner etc.</a:t>
            </a:r>
          </a:p>
          <a:p>
            <a:r>
              <a:rPr lang="nb-NO" dirty="0"/>
              <a:t>Andre avvik</a:t>
            </a:r>
          </a:p>
        </p:txBody>
      </p:sp>
    </p:spTree>
    <p:extLst>
      <p:ext uri="{BB962C8B-B14F-4D97-AF65-F5344CB8AC3E}">
        <p14:creationId xmlns:p14="http://schemas.microsoft.com/office/powerpoint/2010/main" val="270568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B98E1A-F13E-BCC1-8B2D-F458F7F3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Dersom du ikke rekker å bli ferdig med skjema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77AF64B-705F-D741-F04A-63328F373D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82FE90-22D4-C56F-9EE4-B7C6CBDA4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17" y="3719162"/>
            <a:ext cx="7585193" cy="287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9BCF236-508B-B3D0-9F9E-CD0BB650E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41" y="1582341"/>
            <a:ext cx="5816123" cy="2876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Rett pilkobling 13">
            <a:extLst>
              <a:ext uri="{FF2B5EF4-FFF2-40B4-BE49-F238E27FC236}">
                <a16:creationId xmlns:a16="http://schemas.microsoft.com/office/drawing/2014/main" id="{2354C4D6-0AFB-A9D9-0557-C382B8BE826F}"/>
              </a:ext>
            </a:extLst>
          </p:cNvPr>
          <p:cNvCxnSpPr/>
          <p:nvPr/>
        </p:nvCxnSpPr>
        <p:spPr>
          <a:xfrm flipH="1">
            <a:off x="8395883" y="3533610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pilkobling 14">
            <a:extLst>
              <a:ext uri="{FF2B5EF4-FFF2-40B4-BE49-F238E27FC236}">
                <a16:creationId xmlns:a16="http://schemas.microsoft.com/office/drawing/2014/main" id="{2F92A485-EECE-BB5C-2F2B-262C92E96013}"/>
              </a:ext>
            </a:extLst>
          </p:cNvPr>
          <p:cNvCxnSpPr/>
          <p:nvPr/>
        </p:nvCxnSpPr>
        <p:spPr>
          <a:xfrm flipH="1">
            <a:off x="1446839" y="4865086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tt pilkobling 15">
            <a:extLst>
              <a:ext uri="{FF2B5EF4-FFF2-40B4-BE49-F238E27FC236}">
                <a16:creationId xmlns:a16="http://schemas.microsoft.com/office/drawing/2014/main" id="{C13F656B-C652-84B0-78AF-4B64130C075A}"/>
              </a:ext>
            </a:extLst>
          </p:cNvPr>
          <p:cNvCxnSpPr/>
          <p:nvPr/>
        </p:nvCxnSpPr>
        <p:spPr>
          <a:xfrm flipH="1">
            <a:off x="1337982" y="5714711"/>
            <a:ext cx="534389" cy="58486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059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4">
      <a:dk1>
        <a:srgbClr val="000000"/>
      </a:dk1>
      <a:lt1>
        <a:srgbClr val="FFFFFF"/>
      </a:lt1>
      <a:dk2>
        <a:srgbClr val="00463B"/>
      </a:dk2>
      <a:lt2>
        <a:srgbClr val="AEDBC0"/>
      </a:lt2>
      <a:accent1>
        <a:srgbClr val="02B18F"/>
      </a:accent1>
      <a:accent2>
        <a:srgbClr val="EA692D"/>
      </a:accent2>
      <a:accent3>
        <a:srgbClr val="5FC5BF"/>
      </a:accent3>
      <a:accent4>
        <a:srgbClr val="B4DA9B"/>
      </a:accent4>
      <a:accent5>
        <a:srgbClr val="FFE56B"/>
      </a:accent5>
      <a:accent6>
        <a:srgbClr val="AEDBC0"/>
      </a:accent6>
      <a:hlink>
        <a:srgbClr val="5FC5BF"/>
      </a:hlink>
      <a:folHlink>
        <a:srgbClr val="02B18F"/>
      </a:folHlink>
    </a:clrScheme>
    <a:fontScheme name="GBA PPT fonts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ønn Byggallianse PPT mal arbeidsversjon" id="{303BD847-9848-4ED5-A297-06AD68D56B8B}" vid="{08CADADD-D159-4C49-8175-EAD7F2A2F08D}"/>
    </a:ext>
  </a:extLst>
</a:theme>
</file>

<file path=ppt/theme/theme2.xml><?xml version="1.0" encoding="utf-8"?>
<a:theme xmlns:a="http://schemas.openxmlformats.org/drawingml/2006/main" name="1_Office-tema">
  <a:themeElements>
    <a:clrScheme name="Gronn_byggallianse">
      <a:dk1>
        <a:srgbClr val="000000"/>
      </a:dk1>
      <a:lt1>
        <a:srgbClr val="FFFFFF"/>
      </a:lt1>
      <a:dk2>
        <a:srgbClr val="00453A"/>
      </a:dk2>
      <a:lt2>
        <a:srgbClr val="DBEFEE"/>
      </a:lt2>
      <a:accent1>
        <a:srgbClr val="00A685"/>
      </a:accent1>
      <a:accent2>
        <a:srgbClr val="ED6E85"/>
      </a:accent2>
      <a:accent3>
        <a:srgbClr val="69C2BD"/>
      </a:accent3>
      <a:accent4>
        <a:srgbClr val="BFDA98"/>
      </a:accent4>
      <a:accent5>
        <a:srgbClr val="FFE463"/>
      </a:accent5>
      <a:accent6>
        <a:srgbClr val="BADDC3"/>
      </a:accent6>
      <a:hlink>
        <a:srgbClr val="00A685"/>
      </a:hlink>
      <a:folHlink>
        <a:srgbClr val="00A685"/>
      </a:folHlink>
    </a:clrScheme>
    <a:fontScheme name="GBA PPT fonts">
      <a:majorFont>
        <a:latin typeface="Fira Sans"/>
        <a:ea typeface=""/>
        <a:cs typeface=""/>
      </a:majorFont>
      <a:minorFont>
        <a:latin typeface="Fira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smtClean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rønn Byggallianse PPT mal 2023 arbeidsversjon" id="{395DD648-A76C-4FF5-B3F3-2F95D3D0E64E}" vid="{1CEA9CB7-3B39-4A5F-8948-F453E2BA8F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84D34A7323F34AA8FE570F428404BD" ma:contentTypeVersion="4" ma:contentTypeDescription="Create a new document." ma:contentTypeScope="" ma:versionID="df523f8526cc395cfa148f8cfa085869">
  <xsd:schema xmlns:xsd="http://www.w3.org/2001/XMLSchema" xmlns:xs="http://www.w3.org/2001/XMLSchema" xmlns:p="http://schemas.microsoft.com/office/2006/metadata/properties" xmlns:ns2="c7373854-eeaa-4f0e-b18e-e14fd4d09d00" targetNamespace="http://schemas.microsoft.com/office/2006/metadata/properties" ma:root="true" ma:fieldsID="65d91dda2234fdbb70a445aeec073f3c" ns2:_="">
    <xsd:import namespace="c7373854-eeaa-4f0e-b18e-e14fd4d09d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73854-eeaa-4f0e-b18e-e14fd4d09d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3F8ACE5-B9C4-439E-BE1E-6B3E3730C4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B2F4E1-129F-41BA-9A0D-6BAEEA7381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373854-eeaa-4f0e-b18e-e14fd4d09d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7A26B0-DF11-4CA0-8107-66DB4DA9AE64}">
  <ds:schemaRefs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ee0a3fd7-64c6-423a-a1e2-ea97150ce568"/>
    <ds:schemaRef ds:uri="http://schemas.microsoft.com/office/2006/documentManagement/types"/>
    <ds:schemaRef ds:uri="892a3d96-c203-4302-b7a3-638d11408485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118</TotalTime>
  <Words>1462</Words>
  <Application>Microsoft Macintosh PowerPoint</Application>
  <PresentationFormat>Widescreen</PresentationFormat>
  <Paragraphs>158</Paragraphs>
  <Slides>10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Wingdings</vt:lpstr>
      <vt:lpstr>Fira Sans Light</vt:lpstr>
      <vt:lpstr>Arial</vt:lpstr>
      <vt:lpstr>Calibri</vt:lpstr>
      <vt:lpstr>Fira Sans</vt:lpstr>
      <vt:lpstr>Office-tema</vt:lpstr>
      <vt:lpstr>1_Office-tema</vt:lpstr>
      <vt:lpstr>Fang energityven</vt:lpstr>
      <vt:lpstr>Fakta om Fang energityven</vt:lpstr>
      <vt:lpstr>Tips for driftere</vt:lpstr>
      <vt:lpstr>Forberedelser</vt:lpstr>
      <vt:lpstr>Hva jakter du på i fellesarealene?</vt:lpstr>
      <vt:lpstr>Hva jakter du på hos leietaker?</vt:lpstr>
      <vt:lpstr>Eksempler på energityver du kan finne:</vt:lpstr>
      <vt:lpstr>Hvordan går du frem når du finner energityver?</vt:lpstr>
      <vt:lpstr>Dersom du ikke rekker å bli ferdig med skjema</vt:lpstr>
      <vt:lpstr>God jakt!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Tuva Bjordal</dc:creator>
  <cp:lastModifiedBy>Tuva Bjordal</cp:lastModifiedBy>
  <cp:revision>1</cp:revision>
  <dcterms:created xsi:type="dcterms:W3CDTF">2024-10-09T09:10:46Z</dcterms:created>
  <dcterms:modified xsi:type="dcterms:W3CDTF">2024-10-09T11:09:43Z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0x0101009684D34A7323F34AA8FE570F428404BD</vt:lpwstr>
  </property>
  <property fmtid="{D5CDD505-2E9C-101B-9397-08002B2CF9AE}" pid="4" name="Order">
    <vt:r8>10100</vt:r8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bool>false</vt:bool>
  </property>
</Properties>
</file>